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65" r:id="rId7"/>
    <p:sldId id="751" r:id="rId8"/>
    <p:sldId id="739" r:id="rId9"/>
    <p:sldId id="742" r:id="rId10"/>
    <p:sldId id="740" r:id="rId11"/>
    <p:sldId id="741" r:id="rId12"/>
    <p:sldId id="743" r:id="rId13"/>
    <p:sldId id="773" r:id="rId14"/>
    <p:sldId id="746" r:id="rId15"/>
    <p:sldId id="767" r:id="rId16"/>
    <p:sldId id="764" r:id="rId17"/>
    <p:sldId id="758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2C"/>
    <a:srgbClr val="FF9515"/>
    <a:srgbClr val="FBFBFB"/>
    <a:srgbClr val="008E22"/>
    <a:srgbClr val="797600"/>
    <a:srgbClr val="BFBD00"/>
    <a:srgbClr val="004A12"/>
    <a:srgbClr val="00D633"/>
    <a:srgbClr val="93FFAD"/>
    <a:srgbClr val="00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9771" autoAdjust="0"/>
  </p:normalViewPr>
  <p:slideViewPr>
    <p:cSldViewPr snapToGrid="0" showGuides="1">
      <p:cViewPr varScale="1">
        <p:scale>
          <a:sx n="96" d="100"/>
          <a:sy n="96" d="100"/>
        </p:scale>
        <p:origin x="1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768768768769"/>
          <c:y val="0.12117263843648209"/>
          <c:w val="0.44624624624624626"/>
          <c:h val="0.79478827361563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BD2-4375-BAAE-13DDC7DB4656}"/>
              </c:ext>
            </c:extLst>
          </c:dPt>
          <c:dLbls>
            <c:dLbl>
              <c:idx val="0"/>
              <c:layout>
                <c:manualLayout>
                  <c:x val="0"/>
                  <c:y val="-0.4228013029315960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DBD2-4375-BAAE-13DDC7DB4656}"/>
                </c:ext>
              </c:extLst>
            </c:dLbl>
            <c:dLbl>
              <c:idx val="1"/>
              <c:layout>
                <c:manualLayout>
                  <c:x val="0"/>
                  <c:y val="-0.434527687296416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DBD2-4375-BAAE-13DDC7DB46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2018.6</c:v>
                </c:pt>
                <c:pt idx="1">
                  <c:v>2078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2-4375-BAAE-13DDC7DB4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3815032"/>
        <c:axId val="1"/>
      </c:barChart>
      <c:catAx>
        <c:axId val="573815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7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38150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10764872521244"/>
          <c:y val="7.1389042612064191E-2"/>
          <c:w val="0.29121813031161475"/>
          <c:h val="0.857221914775871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6-40CF-9FB0-A1A9D8136969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06806862202545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1086-40CF-9FB0-A1A9D81369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350058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86-40CF-9FB0-A1A9D8136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5011808"/>
        <c:axId val="1"/>
      </c:barChart>
      <c:catAx>
        <c:axId val="575011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037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5011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63806970509385"/>
          <c:y val="0.18883248730964466"/>
          <c:w val="0.21018766756032173"/>
          <c:h val="0.680203045685279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9543147208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875F-4717-8FC2-C809B949E7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5931.01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F-4717-8FC2-C809B949E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43562760"/>
        <c:axId val="1"/>
      </c:barChart>
      <c:catAx>
        <c:axId val="5435627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31.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435627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47210300429186"/>
          <c:y val="0.17613636363636365"/>
          <c:w val="0.33819742489270388"/>
          <c:h val="0.701704545454545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43560606060606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6B53-4247-9415-6479287D62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3-4247-9415-6479287D6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5010496"/>
        <c:axId val="1"/>
      </c:barChart>
      <c:catAx>
        <c:axId val="5750104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50104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06006006006006"/>
          <c:y val="0.19766206163655686"/>
          <c:w val="0.1987987987987988"/>
          <c:h val="0.66524973432518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31987247608926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FF78-42AD-9F8F-70F25AF3A9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5761.4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8-42AD-9F8F-70F25AF3A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8577792"/>
        <c:axId val="1"/>
      </c:barChart>
      <c:catAx>
        <c:axId val="4485777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761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85777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99781540142E-2"/>
          <c:y val="9.8049551924090664E-2"/>
          <c:w val="0.943200436919716"/>
          <c:h val="0.833948339483394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5292190060076462E-2"/>
                  <c:y val="-0.447021613073273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4F1E-492B-BD7C-5E9E435574A7}"/>
                </c:ext>
              </c:extLst>
            </c:dLbl>
            <c:dLbl>
              <c:idx val="1"/>
              <c:layout>
                <c:manualLayout>
                  <c:x val="-1.5292190060076462E-2"/>
                  <c:y val="-0.275171323141802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4F1E-492B-BD7C-5E9E435574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595280</c:v>
                </c:pt>
                <c:pt idx="1">
                  <c:v>350371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E-492B-BD7C-5E9E435574A7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8022938285090113E-2"/>
                  <c:y val="-0.446494464944649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4F1E-492B-BD7C-5E9E435574A7}"/>
                </c:ext>
              </c:extLst>
            </c:dLbl>
            <c:dLbl>
              <c:idx val="1"/>
              <c:layout>
                <c:manualLayout>
                  <c:x val="1.7476788640087382E-2"/>
                  <c:y val="-0.275171323141802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4F1E-492B-BD7C-5E9E435574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594616</c:v>
                </c:pt>
                <c:pt idx="1">
                  <c:v>350058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1E-492B-BD7C-5E9E435574A7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15972588297311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4F1E-492B-BD7C-5E9E435574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664</c:v>
                </c:pt>
                <c:pt idx="1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1E-492B-BD7C-5E9E43557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1281184"/>
        <c:axId val="1"/>
      </c:barChart>
      <c:catAx>
        <c:axId val="231281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52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12811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969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748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71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85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9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53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57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9240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900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6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89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58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811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3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79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719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91916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500" y="1"/>
            <a:ext cx="9605964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919" y="64724"/>
            <a:ext cx="1886630" cy="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6.png"/><Relationship Id="rId2" Type="http://schemas.openxmlformats.org/officeDocument/2006/relationships/tags" Target="../tags/tag7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14.pn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image" Target="../media/image1.emf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oleObject" Target="../embeddings/oleObject27.bin"/><Relationship Id="rId38" Type="http://schemas.openxmlformats.org/officeDocument/2006/relationships/chart" Target="../charts/chart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chart" Target="../charts/chart6.xml"/><Relationship Id="rId1" Type="http://schemas.openxmlformats.org/officeDocument/2006/relationships/vmlDrawing" Target="../drawings/vmlDrawing27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Layout" Target="../slideLayouts/slideLayout9.xml"/><Relationship Id="rId37" Type="http://schemas.openxmlformats.org/officeDocument/2006/relationships/chart" Target="../charts/chart3.xml"/><Relationship Id="rId40" Type="http://schemas.openxmlformats.org/officeDocument/2006/relationships/chart" Target="../charts/chart5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chart" Target="../charts/chart2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.emf"/><Relationship Id="rId2" Type="http://schemas.openxmlformats.org/officeDocument/2006/relationships/tags" Target="../tags/tag7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5301390" cy="908050"/>
          </a:xfrm>
        </p:spPr>
        <p:txBody>
          <a:bodyPr/>
          <a:lstStyle/>
          <a:p>
            <a:r>
              <a:rPr lang="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" sz="1600" dirty="0">
                <a:latin typeface="Arial" pitchFamily="34" charset="0"/>
                <a:cs typeface="Arial" pitchFamily="34" charset="0"/>
              </a:rPr>
              <a:t>3-Энергоорталык», </a:t>
            </a:r>
            <a:r>
              <a:rPr lang="ru" sz="1600" dirty="0" smtClean="0"/>
              <a:t>22 июля,</a:t>
            </a:r>
            <a:r>
              <a:rPr lang="ru-RU" sz="1600" dirty="0" smtClean="0"/>
              <a:t> </a:t>
            </a:r>
            <a:r>
              <a:rPr lang="ru" sz="1600" dirty="0" smtClean="0"/>
              <a:t>2025 </a:t>
            </a:r>
            <a:r>
              <a:rPr lang="en-US" sz="1600" dirty="0"/>
              <a:t>Kazakhstan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2805111"/>
          </a:xfrm>
        </p:spPr>
        <p:txBody>
          <a:bodyPr/>
          <a:lstStyle/>
          <a:p>
            <a:pPr lvl="0" defTabSz="914400"/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ОТЧЕТ ПО ИТОГАМ ПОЛУГОДИЯ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 ОБ ИСПОЛНЕНИИ УТВЕРЖДЕННЫХ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«3-ЭНЕРГООРТАЛЫК»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 ПОТРЕБИТЕЛЯМИ И ИНЫМИ ЗАИНТЕРЕСОВАННЫМИ ЛИЦАМИ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lvl="0" defTabSz="914400"/>
            <a:endParaRPr lang="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параметры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9899"/>
            <a:ext cx="9605964" cy="704850"/>
          </a:xfrm>
        </p:spPr>
        <p:txBody>
          <a:bodyPr vert="horz"/>
          <a:lstStyle/>
          <a:p>
            <a:pPr>
              <a:tabLst>
                <a:tab pos="444500" algn="l"/>
              </a:tabLst>
            </a:pPr>
            <a:r>
              <a:rPr lang="ru" dirty="0"/>
              <a:t>Информация о перспективах деятельности (планы развития</a:t>
            </a:r>
            <a:r>
              <a:rPr lang="ru" dirty="0" smtClean="0"/>
              <a:t>), в </a:t>
            </a:r>
            <a:r>
              <a:rPr lang="ru" dirty="0"/>
              <a:t>том числе возможных изменениях </a:t>
            </a:r>
            <a:r>
              <a:rPr lang="ru" dirty="0" smtClean="0"/>
              <a:t>тарифов</a:t>
            </a:r>
            <a:endParaRPr lang="en-US" dirty="0"/>
          </a:p>
        </p:txBody>
      </p:sp>
      <p:sp>
        <p:nvSpPr>
          <p:cNvPr id="9" name="Rectangle 119"/>
          <p:cNvSpPr/>
          <p:nvPr/>
        </p:nvSpPr>
        <p:spPr>
          <a:xfrm>
            <a:off x="4042374" y="1318085"/>
            <a:ext cx="2099941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120"/>
          <p:cNvSpPr/>
          <p:nvPr/>
        </p:nvSpPr>
        <p:spPr>
          <a:xfrm>
            <a:off x="6488968" y="1318085"/>
            <a:ext cx="1747825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3036222" y="1006777"/>
            <a:ext cx="8949806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600" dirty="0" smtClean="0"/>
              <a:t>ПЕРСПЕКТИВЫ РАЗВИТИЯ</a:t>
            </a:r>
            <a:endParaRPr lang="ru-RU" sz="1600" dirty="0"/>
          </a:p>
        </p:txBody>
      </p:sp>
      <p:cxnSp>
        <p:nvCxnSpPr>
          <p:cNvPr id="14" name="Straight Connector 110"/>
          <p:cNvCxnSpPr/>
          <p:nvPr/>
        </p:nvCxnSpPr>
        <p:spPr>
          <a:xfrm>
            <a:off x="3036222" y="1318086"/>
            <a:ext cx="835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le 117"/>
          <p:cNvSpPr/>
          <p:nvPr/>
        </p:nvSpPr>
        <p:spPr>
          <a:xfrm>
            <a:off x="3852596" y="2025692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2025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Rectangle 122"/>
          <p:cNvSpPr/>
          <p:nvPr/>
        </p:nvSpPr>
        <p:spPr>
          <a:xfrm>
            <a:off x="6513560" y="2025692"/>
            <a:ext cx="159229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2026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Rectangle 114"/>
          <p:cNvSpPr/>
          <p:nvPr/>
        </p:nvSpPr>
        <p:spPr>
          <a:xfrm>
            <a:off x="373101" y="2327930"/>
            <a:ext cx="3456775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Утвержден уполномоченным органом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Rectangle 36"/>
          <p:cNvSpPr/>
          <p:nvPr/>
        </p:nvSpPr>
        <p:spPr>
          <a:xfrm>
            <a:off x="4467369" y="2749205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23" name="Rectangle 41"/>
          <p:cNvSpPr/>
          <p:nvPr/>
        </p:nvSpPr>
        <p:spPr>
          <a:xfrm>
            <a:off x="4176422" y="2387966"/>
            <a:ext cx="1273353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5 761,4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5" name="Rectangle 53"/>
          <p:cNvSpPr/>
          <p:nvPr/>
        </p:nvSpPr>
        <p:spPr>
          <a:xfrm>
            <a:off x="985205" y="1843602"/>
            <a:ext cx="2534432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Rectangle 115"/>
          <p:cNvSpPr/>
          <p:nvPr/>
        </p:nvSpPr>
        <p:spPr>
          <a:xfrm>
            <a:off x="246160" y="4111014"/>
            <a:ext cx="2750740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Проведение капитальных ремонтов основных средств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Rectangle 38"/>
          <p:cNvSpPr/>
          <p:nvPr/>
        </p:nvSpPr>
        <p:spPr>
          <a:xfrm>
            <a:off x="7607363" y="4180378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29" name="Rectangle 45"/>
          <p:cNvSpPr/>
          <p:nvPr/>
        </p:nvSpPr>
        <p:spPr>
          <a:xfrm>
            <a:off x="4102756" y="4213636"/>
            <a:ext cx="973591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189,4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3" name="Rectangle 49"/>
          <p:cNvSpPr/>
          <p:nvPr/>
        </p:nvSpPr>
        <p:spPr>
          <a:xfrm>
            <a:off x="5122596" y="4192092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35" name="Rectangle 57"/>
          <p:cNvSpPr/>
          <p:nvPr/>
        </p:nvSpPr>
        <p:spPr>
          <a:xfrm>
            <a:off x="840409" y="3741663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Инвестиционная программа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12"/>
          <p:cNvCxnSpPr/>
          <p:nvPr/>
        </p:nvCxnSpPr>
        <p:spPr>
          <a:xfrm>
            <a:off x="428996" y="3641118"/>
            <a:ext cx="10944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65"/>
          <p:cNvGrpSpPr/>
          <p:nvPr/>
        </p:nvGrpSpPr>
        <p:grpSpPr>
          <a:xfrm>
            <a:off x="4623728" y="1390749"/>
            <a:ext cx="506136" cy="506136"/>
            <a:chOff x="6518889" y="4714876"/>
            <a:chExt cx="369887" cy="369888"/>
          </a:xfr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39" name="Freeform 2499"/>
            <p:cNvSpPr>
              <a:spLocks noEditPoints="1"/>
            </p:cNvSpPr>
            <p:nvPr/>
          </p:nvSpPr>
          <p:spPr bwMode="auto">
            <a:xfrm>
              <a:off x="6518889" y="4860926"/>
              <a:ext cx="369887" cy="153988"/>
            </a:xfrm>
            <a:custGeom>
              <a:avLst/>
              <a:gdLst>
                <a:gd name="T0" fmla="*/ 24 w 284"/>
                <a:gd name="T1" fmla="*/ 119 h 119"/>
                <a:gd name="T2" fmla="*/ 48 w 284"/>
                <a:gd name="T3" fmla="*/ 95 h 119"/>
                <a:gd name="T4" fmla="*/ 45 w 284"/>
                <a:gd name="T5" fmla="*/ 83 h 119"/>
                <a:gd name="T6" fmla="*/ 85 w 284"/>
                <a:gd name="T7" fmla="*/ 49 h 119"/>
                <a:gd name="T8" fmla="*/ 103 w 284"/>
                <a:gd name="T9" fmla="*/ 57 h 119"/>
                <a:gd name="T10" fmla="*/ 116 w 284"/>
                <a:gd name="T11" fmla="*/ 53 h 119"/>
                <a:gd name="T12" fmla="*/ 158 w 284"/>
                <a:gd name="T13" fmla="*/ 88 h 119"/>
                <a:gd name="T14" fmla="*/ 157 w 284"/>
                <a:gd name="T15" fmla="*/ 95 h 119"/>
                <a:gd name="T16" fmla="*/ 181 w 284"/>
                <a:gd name="T17" fmla="*/ 119 h 119"/>
                <a:gd name="T18" fmla="*/ 205 w 284"/>
                <a:gd name="T19" fmla="*/ 95 h 119"/>
                <a:gd name="T20" fmla="*/ 201 w 284"/>
                <a:gd name="T21" fmla="*/ 81 h 119"/>
                <a:gd name="T22" fmla="*/ 243 w 284"/>
                <a:gd name="T23" fmla="*/ 41 h 119"/>
                <a:gd name="T24" fmla="*/ 260 w 284"/>
                <a:gd name="T25" fmla="*/ 48 h 119"/>
                <a:gd name="T26" fmla="*/ 284 w 284"/>
                <a:gd name="T27" fmla="*/ 24 h 119"/>
                <a:gd name="T28" fmla="*/ 260 w 284"/>
                <a:gd name="T29" fmla="*/ 0 h 119"/>
                <a:gd name="T30" fmla="*/ 236 w 284"/>
                <a:gd name="T31" fmla="*/ 24 h 119"/>
                <a:gd name="T32" fmla="*/ 237 w 284"/>
                <a:gd name="T33" fmla="*/ 33 h 119"/>
                <a:gd name="T34" fmla="*/ 194 w 284"/>
                <a:gd name="T35" fmla="*/ 75 h 119"/>
                <a:gd name="T36" fmla="*/ 181 w 284"/>
                <a:gd name="T37" fmla="*/ 71 h 119"/>
                <a:gd name="T38" fmla="*/ 162 w 284"/>
                <a:gd name="T39" fmla="*/ 80 h 119"/>
                <a:gd name="T40" fmla="*/ 122 w 284"/>
                <a:gd name="T41" fmla="*/ 46 h 119"/>
                <a:gd name="T42" fmla="*/ 127 w 284"/>
                <a:gd name="T43" fmla="*/ 33 h 119"/>
                <a:gd name="T44" fmla="*/ 103 w 284"/>
                <a:gd name="T45" fmla="*/ 9 h 119"/>
                <a:gd name="T46" fmla="*/ 79 w 284"/>
                <a:gd name="T47" fmla="*/ 33 h 119"/>
                <a:gd name="T48" fmla="*/ 80 w 284"/>
                <a:gd name="T49" fmla="*/ 42 h 119"/>
                <a:gd name="T50" fmla="*/ 39 w 284"/>
                <a:gd name="T51" fmla="*/ 76 h 119"/>
                <a:gd name="T52" fmla="*/ 24 w 284"/>
                <a:gd name="T53" fmla="*/ 71 h 119"/>
                <a:gd name="T54" fmla="*/ 0 w 284"/>
                <a:gd name="T55" fmla="*/ 95 h 119"/>
                <a:gd name="T56" fmla="*/ 24 w 284"/>
                <a:gd name="T57" fmla="*/ 119 h 119"/>
                <a:gd name="T58" fmla="*/ 260 w 284"/>
                <a:gd name="T59" fmla="*/ 9 h 119"/>
                <a:gd name="T60" fmla="*/ 275 w 284"/>
                <a:gd name="T61" fmla="*/ 24 h 119"/>
                <a:gd name="T62" fmla="*/ 260 w 284"/>
                <a:gd name="T63" fmla="*/ 39 h 119"/>
                <a:gd name="T64" fmla="*/ 244 w 284"/>
                <a:gd name="T65" fmla="*/ 24 h 119"/>
                <a:gd name="T66" fmla="*/ 260 w 284"/>
                <a:gd name="T67" fmla="*/ 9 h 119"/>
                <a:gd name="T68" fmla="*/ 181 w 284"/>
                <a:gd name="T69" fmla="*/ 80 h 119"/>
                <a:gd name="T70" fmla="*/ 196 w 284"/>
                <a:gd name="T71" fmla="*/ 95 h 119"/>
                <a:gd name="T72" fmla="*/ 181 w 284"/>
                <a:gd name="T73" fmla="*/ 110 h 119"/>
                <a:gd name="T74" fmla="*/ 166 w 284"/>
                <a:gd name="T75" fmla="*/ 95 h 119"/>
                <a:gd name="T76" fmla="*/ 181 w 284"/>
                <a:gd name="T77" fmla="*/ 80 h 119"/>
                <a:gd name="T78" fmla="*/ 103 w 284"/>
                <a:gd name="T79" fmla="*/ 18 h 119"/>
                <a:gd name="T80" fmla="*/ 118 w 284"/>
                <a:gd name="T81" fmla="*/ 33 h 119"/>
                <a:gd name="T82" fmla="*/ 103 w 284"/>
                <a:gd name="T83" fmla="*/ 48 h 119"/>
                <a:gd name="T84" fmla="*/ 88 w 284"/>
                <a:gd name="T85" fmla="*/ 33 h 119"/>
                <a:gd name="T86" fmla="*/ 103 w 284"/>
                <a:gd name="T87" fmla="*/ 18 h 119"/>
                <a:gd name="T88" fmla="*/ 24 w 284"/>
                <a:gd name="T89" fmla="*/ 80 h 119"/>
                <a:gd name="T90" fmla="*/ 39 w 284"/>
                <a:gd name="T91" fmla="*/ 95 h 119"/>
                <a:gd name="T92" fmla="*/ 24 w 284"/>
                <a:gd name="T93" fmla="*/ 110 h 119"/>
                <a:gd name="T94" fmla="*/ 9 w 284"/>
                <a:gd name="T95" fmla="*/ 95 h 119"/>
                <a:gd name="T96" fmla="*/ 24 w 284"/>
                <a:gd name="T9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4" h="119">
                  <a:moveTo>
                    <a:pt x="24" y="119"/>
                  </a:moveTo>
                  <a:cubicBezTo>
                    <a:pt x="37" y="119"/>
                    <a:pt x="48" y="109"/>
                    <a:pt x="48" y="95"/>
                  </a:cubicBezTo>
                  <a:cubicBezTo>
                    <a:pt x="48" y="91"/>
                    <a:pt x="47" y="86"/>
                    <a:pt x="45" y="8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0" y="54"/>
                    <a:pt x="96" y="57"/>
                    <a:pt x="103" y="57"/>
                  </a:cubicBezTo>
                  <a:cubicBezTo>
                    <a:pt x="108" y="57"/>
                    <a:pt x="112" y="55"/>
                    <a:pt x="116" y="53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7" y="90"/>
                    <a:pt x="157" y="93"/>
                    <a:pt x="157" y="95"/>
                  </a:cubicBezTo>
                  <a:cubicBezTo>
                    <a:pt x="157" y="109"/>
                    <a:pt x="168" y="119"/>
                    <a:pt x="181" y="119"/>
                  </a:cubicBezTo>
                  <a:cubicBezTo>
                    <a:pt x="194" y="119"/>
                    <a:pt x="205" y="109"/>
                    <a:pt x="205" y="95"/>
                  </a:cubicBezTo>
                  <a:cubicBezTo>
                    <a:pt x="205" y="90"/>
                    <a:pt x="203" y="85"/>
                    <a:pt x="201" y="8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45"/>
                    <a:pt x="253" y="48"/>
                    <a:pt x="260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1"/>
                    <a:pt x="273" y="0"/>
                    <a:pt x="260" y="0"/>
                  </a:cubicBezTo>
                  <a:cubicBezTo>
                    <a:pt x="246" y="0"/>
                    <a:pt x="236" y="11"/>
                    <a:pt x="236" y="24"/>
                  </a:cubicBezTo>
                  <a:cubicBezTo>
                    <a:pt x="236" y="27"/>
                    <a:pt x="236" y="30"/>
                    <a:pt x="237" y="33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0" y="72"/>
                    <a:pt x="186" y="71"/>
                    <a:pt x="181" y="71"/>
                  </a:cubicBezTo>
                  <a:cubicBezTo>
                    <a:pt x="174" y="71"/>
                    <a:pt x="167" y="75"/>
                    <a:pt x="162" y="80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19"/>
                    <a:pt x="116" y="9"/>
                    <a:pt x="103" y="9"/>
                  </a:cubicBezTo>
                  <a:cubicBezTo>
                    <a:pt x="89" y="9"/>
                    <a:pt x="79" y="19"/>
                    <a:pt x="79" y="33"/>
                  </a:cubicBezTo>
                  <a:cubicBezTo>
                    <a:pt x="79" y="36"/>
                    <a:pt x="79" y="39"/>
                    <a:pt x="80" y="4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5" y="73"/>
                    <a:pt x="30" y="71"/>
                    <a:pt x="24" y="71"/>
                  </a:cubicBezTo>
                  <a:cubicBezTo>
                    <a:pt x="11" y="71"/>
                    <a:pt x="0" y="82"/>
                    <a:pt x="0" y="95"/>
                  </a:cubicBezTo>
                  <a:cubicBezTo>
                    <a:pt x="0" y="109"/>
                    <a:pt x="11" y="119"/>
                    <a:pt x="24" y="119"/>
                  </a:cubicBezTo>
                  <a:close/>
                  <a:moveTo>
                    <a:pt x="260" y="9"/>
                  </a:moveTo>
                  <a:cubicBezTo>
                    <a:pt x="268" y="9"/>
                    <a:pt x="275" y="16"/>
                    <a:pt x="275" y="24"/>
                  </a:cubicBezTo>
                  <a:cubicBezTo>
                    <a:pt x="275" y="32"/>
                    <a:pt x="268" y="39"/>
                    <a:pt x="260" y="39"/>
                  </a:cubicBezTo>
                  <a:cubicBezTo>
                    <a:pt x="251" y="39"/>
                    <a:pt x="244" y="32"/>
                    <a:pt x="244" y="24"/>
                  </a:cubicBezTo>
                  <a:cubicBezTo>
                    <a:pt x="244" y="16"/>
                    <a:pt x="251" y="9"/>
                    <a:pt x="260" y="9"/>
                  </a:cubicBezTo>
                  <a:close/>
                  <a:moveTo>
                    <a:pt x="181" y="80"/>
                  </a:moveTo>
                  <a:cubicBezTo>
                    <a:pt x="189" y="80"/>
                    <a:pt x="196" y="87"/>
                    <a:pt x="196" y="95"/>
                  </a:cubicBezTo>
                  <a:cubicBezTo>
                    <a:pt x="196" y="104"/>
                    <a:pt x="189" y="110"/>
                    <a:pt x="181" y="110"/>
                  </a:cubicBezTo>
                  <a:cubicBezTo>
                    <a:pt x="173" y="110"/>
                    <a:pt x="166" y="104"/>
                    <a:pt x="166" y="95"/>
                  </a:cubicBezTo>
                  <a:cubicBezTo>
                    <a:pt x="166" y="87"/>
                    <a:pt x="173" y="80"/>
                    <a:pt x="181" y="80"/>
                  </a:cubicBezTo>
                  <a:close/>
                  <a:moveTo>
                    <a:pt x="103" y="18"/>
                  </a:moveTo>
                  <a:cubicBezTo>
                    <a:pt x="111" y="18"/>
                    <a:pt x="118" y="24"/>
                    <a:pt x="118" y="33"/>
                  </a:cubicBezTo>
                  <a:cubicBezTo>
                    <a:pt x="118" y="41"/>
                    <a:pt x="111" y="48"/>
                    <a:pt x="103" y="48"/>
                  </a:cubicBezTo>
                  <a:cubicBezTo>
                    <a:pt x="94" y="48"/>
                    <a:pt x="88" y="41"/>
                    <a:pt x="88" y="33"/>
                  </a:cubicBezTo>
                  <a:cubicBezTo>
                    <a:pt x="88" y="24"/>
                    <a:pt x="94" y="18"/>
                    <a:pt x="103" y="18"/>
                  </a:cubicBezTo>
                  <a:close/>
                  <a:moveTo>
                    <a:pt x="24" y="80"/>
                  </a:moveTo>
                  <a:cubicBezTo>
                    <a:pt x="32" y="80"/>
                    <a:pt x="39" y="87"/>
                    <a:pt x="39" y="95"/>
                  </a:cubicBezTo>
                  <a:cubicBezTo>
                    <a:pt x="39" y="104"/>
                    <a:pt x="32" y="110"/>
                    <a:pt x="24" y="110"/>
                  </a:cubicBezTo>
                  <a:cubicBezTo>
                    <a:pt x="16" y="110"/>
                    <a:pt x="9" y="104"/>
                    <a:pt x="9" y="95"/>
                  </a:cubicBezTo>
                  <a:cubicBezTo>
                    <a:pt x="9" y="87"/>
                    <a:pt x="16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00"/>
            <p:cNvSpPr>
              <a:spLocks/>
            </p:cNvSpPr>
            <p:nvPr/>
          </p:nvSpPr>
          <p:spPr bwMode="auto">
            <a:xfrm>
              <a:off x="6518889" y="4927601"/>
              <a:ext cx="369887" cy="157163"/>
            </a:xfrm>
            <a:custGeom>
              <a:avLst/>
              <a:gdLst>
                <a:gd name="T0" fmla="*/ 279 w 284"/>
                <a:gd name="T1" fmla="*/ 112 h 121"/>
                <a:gd name="T2" fmla="*/ 264 w 284"/>
                <a:gd name="T3" fmla="*/ 112 h 121"/>
                <a:gd name="T4" fmla="*/ 264 w 284"/>
                <a:gd name="T5" fmla="*/ 5 h 121"/>
                <a:gd name="T6" fmla="*/ 260 w 284"/>
                <a:gd name="T7" fmla="*/ 0 h 121"/>
                <a:gd name="T8" fmla="*/ 255 w 284"/>
                <a:gd name="T9" fmla="*/ 5 h 121"/>
                <a:gd name="T10" fmla="*/ 255 w 284"/>
                <a:gd name="T11" fmla="*/ 112 h 121"/>
                <a:gd name="T12" fmla="*/ 225 w 284"/>
                <a:gd name="T13" fmla="*/ 112 h 121"/>
                <a:gd name="T14" fmla="*/ 225 w 284"/>
                <a:gd name="T15" fmla="*/ 27 h 121"/>
                <a:gd name="T16" fmla="*/ 220 w 284"/>
                <a:gd name="T17" fmla="*/ 23 h 121"/>
                <a:gd name="T18" fmla="*/ 216 w 284"/>
                <a:gd name="T19" fmla="*/ 27 h 121"/>
                <a:gd name="T20" fmla="*/ 216 w 284"/>
                <a:gd name="T21" fmla="*/ 112 h 121"/>
                <a:gd name="T22" fmla="*/ 186 w 284"/>
                <a:gd name="T23" fmla="*/ 112 h 121"/>
                <a:gd name="T24" fmla="*/ 186 w 284"/>
                <a:gd name="T25" fmla="*/ 77 h 121"/>
                <a:gd name="T26" fmla="*/ 181 w 284"/>
                <a:gd name="T27" fmla="*/ 72 h 121"/>
                <a:gd name="T28" fmla="*/ 177 w 284"/>
                <a:gd name="T29" fmla="*/ 77 h 121"/>
                <a:gd name="T30" fmla="*/ 177 w 284"/>
                <a:gd name="T31" fmla="*/ 112 h 121"/>
                <a:gd name="T32" fmla="*/ 146 w 284"/>
                <a:gd name="T33" fmla="*/ 112 h 121"/>
                <a:gd name="T34" fmla="*/ 146 w 284"/>
                <a:gd name="T35" fmla="*/ 37 h 121"/>
                <a:gd name="T36" fmla="*/ 142 w 284"/>
                <a:gd name="T37" fmla="*/ 33 h 121"/>
                <a:gd name="T38" fmla="*/ 137 w 284"/>
                <a:gd name="T39" fmla="*/ 37 h 121"/>
                <a:gd name="T40" fmla="*/ 137 w 284"/>
                <a:gd name="T41" fmla="*/ 112 h 121"/>
                <a:gd name="T42" fmla="*/ 107 w 284"/>
                <a:gd name="T43" fmla="*/ 112 h 121"/>
                <a:gd name="T44" fmla="*/ 107 w 284"/>
                <a:gd name="T45" fmla="*/ 14 h 121"/>
                <a:gd name="T46" fmla="*/ 103 w 284"/>
                <a:gd name="T47" fmla="*/ 10 h 121"/>
                <a:gd name="T48" fmla="*/ 98 w 284"/>
                <a:gd name="T49" fmla="*/ 14 h 121"/>
                <a:gd name="T50" fmla="*/ 98 w 284"/>
                <a:gd name="T51" fmla="*/ 112 h 121"/>
                <a:gd name="T52" fmla="*/ 68 w 284"/>
                <a:gd name="T53" fmla="*/ 112 h 121"/>
                <a:gd name="T54" fmla="*/ 68 w 284"/>
                <a:gd name="T55" fmla="*/ 31 h 121"/>
                <a:gd name="T56" fmla="*/ 63 w 284"/>
                <a:gd name="T57" fmla="*/ 27 h 121"/>
                <a:gd name="T58" fmla="*/ 59 w 284"/>
                <a:gd name="T59" fmla="*/ 31 h 121"/>
                <a:gd name="T60" fmla="*/ 59 w 284"/>
                <a:gd name="T61" fmla="*/ 112 h 121"/>
                <a:gd name="T62" fmla="*/ 30 w 284"/>
                <a:gd name="T63" fmla="*/ 112 h 121"/>
                <a:gd name="T64" fmla="*/ 30 w 284"/>
                <a:gd name="T65" fmla="*/ 77 h 121"/>
                <a:gd name="T66" fmla="*/ 26 w 284"/>
                <a:gd name="T67" fmla="*/ 72 h 121"/>
                <a:gd name="T68" fmla="*/ 21 w 284"/>
                <a:gd name="T69" fmla="*/ 77 h 121"/>
                <a:gd name="T70" fmla="*/ 21 w 284"/>
                <a:gd name="T71" fmla="*/ 112 h 121"/>
                <a:gd name="T72" fmla="*/ 5 w 284"/>
                <a:gd name="T73" fmla="*/ 112 h 121"/>
                <a:gd name="T74" fmla="*/ 0 w 284"/>
                <a:gd name="T75" fmla="*/ 116 h 121"/>
                <a:gd name="T76" fmla="*/ 5 w 284"/>
                <a:gd name="T77" fmla="*/ 121 h 121"/>
                <a:gd name="T78" fmla="*/ 279 w 284"/>
                <a:gd name="T79" fmla="*/ 121 h 121"/>
                <a:gd name="T80" fmla="*/ 284 w 284"/>
                <a:gd name="T81" fmla="*/ 116 h 121"/>
                <a:gd name="T82" fmla="*/ 279 w 284"/>
                <a:gd name="T83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121">
                  <a:moveTo>
                    <a:pt x="279" y="112"/>
                  </a:moveTo>
                  <a:cubicBezTo>
                    <a:pt x="264" y="112"/>
                    <a:pt x="264" y="112"/>
                    <a:pt x="264" y="112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2"/>
                    <a:pt x="262" y="0"/>
                    <a:pt x="260" y="0"/>
                  </a:cubicBezTo>
                  <a:cubicBezTo>
                    <a:pt x="257" y="0"/>
                    <a:pt x="255" y="2"/>
                    <a:pt x="255" y="5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25"/>
                    <a:pt x="223" y="23"/>
                    <a:pt x="220" y="23"/>
                  </a:cubicBezTo>
                  <a:cubicBezTo>
                    <a:pt x="218" y="23"/>
                    <a:pt x="216" y="25"/>
                    <a:pt x="216" y="27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4"/>
                    <a:pt x="184" y="72"/>
                    <a:pt x="181" y="72"/>
                  </a:cubicBezTo>
                  <a:cubicBezTo>
                    <a:pt x="179" y="72"/>
                    <a:pt x="177" y="74"/>
                    <a:pt x="177" y="77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4" y="33"/>
                    <a:pt x="142" y="33"/>
                  </a:cubicBezTo>
                  <a:cubicBezTo>
                    <a:pt x="139" y="33"/>
                    <a:pt x="137" y="35"/>
                    <a:pt x="137" y="3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2"/>
                    <a:pt x="105" y="10"/>
                    <a:pt x="103" y="10"/>
                  </a:cubicBezTo>
                  <a:cubicBezTo>
                    <a:pt x="100" y="10"/>
                    <a:pt x="98" y="12"/>
                    <a:pt x="98" y="14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9"/>
                    <a:pt x="66" y="27"/>
                    <a:pt x="63" y="27"/>
                  </a:cubicBezTo>
                  <a:cubicBezTo>
                    <a:pt x="61" y="27"/>
                    <a:pt x="59" y="29"/>
                    <a:pt x="59" y="3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4"/>
                    <a:pt x="28" y="72"/>
                    <a:pt x="26" y="72"/>
                  </a:cubicBezTo>
                  <a:cubicBezTo>
                    <a:pt x="23" y="72"/>
                    <a:pt x="21" y="74"/>
                    <a:pt x="21" y="77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9"/>
                    <a:pt x="2" y="121"/>
                    <a:pt x="5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2" y="121"/>
                    <a:pt x="284" y="119"/>
                    <a:pt x="284" y="116"/>
                  </a:cubicBezTo>
                  <a:cubicBezTo>
                    <a:pt x="284" y="114"/>
                    <a:pt x="282" y="112"/>
                    <a:pt x="27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01"/>
            <p:cNvSpPr>
              <a:spLocks/>
            </p:cNvSpPr>
            <p:nvPr/>
          </p:nvSpPr>
          <p:spPr bwMode="auto">
            <a:xfrm>
              <a:off x="6728439" y="4740276"/>
              <a:ext cx="142875" cy="193675"/>
            </a:xfrm>
            <a:custGeom>
              <a:avLst/>
              <a:gdLst>
                <a:gd name="T0" fmla="*/ 0 w 110"/>
                <a:gd name="T1" fmla="*/ 57 h 149"/>
                <a:gd name="T2" fmla="*/ 5 w 110"/>
                <a:gd name="T3" fmla="*/ 60 h 149"/>
                <a:gd name="T4" fmla="*/ 20 w 110"/>
                <a:gd name="T5" fmla="*/ 60 h 149"/>
                <a:gd name="T6" fmla="*/ 20 w 110"/>
                <a:gd name="T7" fmla="*/ 145 h 149"/>
                <a:gd name="T8" fmla="*/ 24 w 110"/>
                <a:gd name="T9" fmla="*/ 149 h 149"/>
                <a:gd name="T10" fmla="*/ 28 w 110"/>
                <a:gd name="T11" fmla="*/ 145 h 149"/>
                <a:gd name="T12" fmla="*/ 28 w 110"/>
                <a:gd name="T13" fmla="*/ 55 h 149"/>
                <a:gd name="T14" fmla="*/ 24 w 110"/>
                <a:gd name="T15" fmla="*/ 51 h 149"/>
                <a:gd name="T16" fmla="*/ 15 w 110"/>
                <a:gd name="T17" fmla="*/ 51 h 149"/>
                <a:gd name="T18" fmla="*/ 54 w 110"/>
                <a:gd name="T19" fmla="*/ 12 h 149"/>
                <a:gd name="T20" fmla="*/ 95 w 110"/>
                <a:gd name="T21" fmla="*/ 52 h 149"/>
                <a:gd name="T22" fmla="*/ 86 w 110"/>
                <a:gd name="T23" fmla="*/ 52 h 149"/>
                <a:gd name="T24" fmla="*/ 81 w 110"/>
                <a:gd name="T25" fmla="*/ 57 h 149"/>
                <a:gd name="T26" fmla="*/ 81 w 110"/>
                <a:gd name="T27" fmla="*/ 84 h 149"/>
                <a:gd name="T28" fmla="*/ 86 w 110"/>
                <a:gd name="T29" fmla="*/ 89 h 149"/>
                <a:gd name="T30" fmla="*/ 90 w 110"/>
                <a:gd name="T31" fmla="*/ 84 h 149"/>
                <a:gd name="T32" fmla="*/ 90 w 110"/>
                <a:gd name="T33" fmla="*/ 61 h 149"/>
                <a:gd name="T34" fmla="*/ 105 w 110"/>
                <a:gd name="T35" fmla="*/ 61 h 149"/>
                <a:gd name="T36" fmla="*/ 110 w 110"/>
                <a:gd name="T37" fmla="*/ 59 h 149"/>
                <a:gd name="T38" fmla="*/ 109 w 110"/>
                <a:gd name="T39" fmla="*/ 54 h 149"/>
                <a:gd name="T40" fmla="*/ 57 w 110"/>
                <a:gd name="T41" fmla="*/ 2 h 149"/>
                <a:gd name="T42" fmla="*/ 51 w 110"/>
                <a:gd name="T43" fmla="*/ 2 h 149"/>
                <a:gd name="T44" fmla="*/ 1 w 110"/>
                <a:gd name="T45" fmla="*/ 52 h 149"/>
                <a:gd name="T46" fmla="*/ 0 w 110"/>
                <a:gd name="T47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9">
                  <a:moveTo>
                    <a:pt x="0" y="57"/>
                  </a:moveTo>
                  <a:cubicBezTo>
                    <a:pt x="1" y="59"/>
                    <a:pt x="3" y="60"/>
                    <a:pt x="5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7"/>
                    <a:pt x="22" y="149"/>
                    <a:pt x="24" y="149"/>
                  </a:cubicBezTo>
                  <a:cubicBezTo>
                    <a:pt x="26" y="149"/>
                    <a:pt x="28" y="147"/>
                    <a:pt x="28" y="1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6" y="51"/>
                    <a:pt x="2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52"/>
                    <a:pt x="81" y="54"/>
                    <a:pt x="81" y="57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7"/>
                    <a:pt x="83" y="89"/>
                    <a:pt x="86" y="89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7" y="61"/>
                    <a:pt x="109" y="60"/>
                    <a:pt x="110" y="59"/>
                  </a:cubicBezTo>
                  <a:cubicBezTo>
                    <a:pt x="110" y="57"/>
                    <a:pt x="110" y="55"/>
                    <a:pt x="109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02"/>
            <p:cNvSpPr>
              <a:spLocks/>
            </p:cNvSpPr>
            <p:nvPr/>
          </p:nvSpPr>
          <p:spPr bwMode="auto">
            <a:xfrm>
              <a:off x="6630014" y="4714876"/>
              <a:ext cx="115887" cy="101600"/>
            </a:xfrm>
            <a:custGeom>
              <a:avLst/>
              <a:gdLst>
                <a:gd name="T0" fmla="*/ 5 w 89"/>
                <a:gd name="T1" fmla="*/ 60 h 78"/>
                <a:gd name="T2" fmla="*/ 18 w 89"/>
                <a:gd name="T3" fmla="*/ 60 h 78"/>
                <a:gd name="T4" fmla="*/ 18 w 89"/>
                <a:gd name="T5" fmla="*/ 74 h 78"/>
                <a:gd name="T6" fmla="*/ 23 w 89"/>
                <a:gd name="T7" fmla="*/ 78 h 78"/>
                <a:gd name="T8" fmla="*/ 27 w 89"/>
                <a:gd name="T9" fmla="*/ 74 h 78"/>
                <a:gd name="T10" fmla="*/ 27 w 89"/>
                <a:gd name="T11" fmla="*/ 55 h 78"/>
                <a:gd name="T12" fmla="*/ 23 w 89"/>
                <a:gd name="T13" fmla="*/ 51 h 78"/>
                <a:gd name="T14" fmla="*/ 16 w 89"/>
                <a:gd name="T15" fmla="*/ 51 h 78"/>
                <a:gd name="T16" fmla="*/ 54 w 89"/>
                <a:gd name="T17" fmla="*/ 11 h 78"/>
                <a:gd name="T18" fmla="*/ 81 w 89"/>
                <a:gd name="T19" fmla="*/ 38 h 78"/>
                <a:gd name="T20" fmla="*/ 87 w 89"/>
                <a:gd name="T21" fmla="*/ 38 h 78"/>
                <a:gd name="T22" fmla="*/ 87 w 89"/>
                <a:gd name="T23" fmla="*/ 32 h 78"/>
                <a:gd name="T24" fmla="*/ 58 w 89"/>
                <a:gd name="T25" fmla="*/ 2 h 78"/>
                <a:gd name="T26" fmla="*/ 51 w 89"/>
                <a:gd name="T27" fmla="*/ 2 h 78"/>
                <a:gd name="T28" fmla="*/ 2 w 89"/>
                <a:gd name="T29" fmla="*/ 52 h 78"/>
                <a:gd name="T30" fmla="*/ 1 w 89"/>
                <a:gd name="T31" fmla="*/ 57 h 78"/>
                <a:gd name="T32" fmla="*/ 5 w 89"/>
                <a:gd name="T3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8">
                  <a:moveTo>
                    <a:pt x="5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6"/>
                    <a:pt x="20" y="78"/>
                    <a:pt x="23" y="78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3"/>
                    <a:pt x="25" y="51"/>
                    <a:pt x="23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3" y="40"/>
                    <a:pt x="85" y="40"/>
                    <a:pt x="87" y="38"/>
                  </a:cubicBezTo>
                  <a:cubicBezTo>
                    <a:pt x="89" y="36"/>
                    <a:pt x="89" y="33"/>
                    <a:pt x="87" y="3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1" y="58"/>
                    <a:pt x="3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03"/>
            <p:cNvSpPr>
              <a:spLocks/>
            </p:cNvSpPr>
            <p:nvPr/>
          </p:nvSpPr>
          <p:spPr bwMode="auto">
            <a:xfrm>
              <a:off x="6528414" y="4781551"/>
              <a:ext cx="138112" cy="160338"/>
            </a:xfrm>
            <a:custGeom>
              <a:avLst/>
              <a:gdLst>
                <a:gd name="T0" fmla="*/ 5 w 107"/>
                <a:gd name="T1" fmla="*/ 57 h 123"/>
                <a:gd name="T2" fmla="*/ 17 w 107"/>
                <a:gd name="T3" fmla="*/ 57 h 123"/>
                <a:gd name="T4" fmla="*/ 17 w 107"/>
                <a:gd name="T5" fmla="*/ 119 h 123"/>
                <a:gd name="T6" fmla="*/ 21 w 107"/>
                <a:gd name="T7" fmla="*/ 123 h 123"/>
                <a:gd name="T8" fmla="*/ 26 w 107"/>
                <a:gd name="T9" fmla="*/ 119 h 123"/>
                <a:gd name="T10" fmla="*/ 26 w 107"/>
                <a:gd name="T11" fmla="*/ 53 h 123"/>
                <a:gd name="T12" fmla="*/ 21 w 107"/>
                <a:gd name="T13" fmla="*/ 48 h 123"/>
                <a:gd name="T14" fmla="*/ 15 w 107"/>
                <a:gd name="T15" fmla="*/ 48 h 123"/>
                <a:gd name="T16" fmla="*/ 52 w 107"/>
                <a:gd name="T17" fmla="*/ 11 h 123"/>
                <a:gd name="T18" fmla="*/ 91 w 107"/>
                <a:gd name="T19" fmla="*/ 50 h 123"/>
                <a:gd name="T20" fmla="*/ 84 w 107"/>
                <a:gd name="T21" fmla="*/ 50 h 123"/>
                <a:gd name="T22" fmla="*/ 80 w 107"/>
                <a:gd name="T23" fmla="*/ 55 h 123"/>
                <a:gd name="T24" fmla="*/ 80 w 107"/>
                <a:gd name="T25" fmla="*/ 60 h 123"/>
                <a:gd name="T26" fmla="*/ 84 w 107"/>
                <a:gd name="T27" fmla="*/ 64 h 123"/>
                <a:gd name="T28" fmla="*/ 89 w 107"/>
                <a:gd name="T29" fmla="*/ 60 h 123"/>
                <a:gd name="T30" fmla="*/ 89 w 107"/>
                <a:gd name="T31" fmla="*/ 59 h 123"/>
                <a:gd name="T32" fmla="*/ 102 w 107"/>
                <a:gd name="T33" fmla="*/ 59 h 123"/>
                <a:gd name="T34" fmla="*/ 106 w 107"/>
                <a:gd name="T35" fmla="*/ 57 h 123"/>
                <a:gd name="T36" fmla="*/ 105 w 107"/>
                <a:gd name="T37" fmla="*/ 52 h 123"/>
                <a:gd name="T38" fmla="*/ 55 w 107"/>
                <a:gd name="T39" fmla="*/ 2 h 123"/>
                <a:gd name="T40" fmla="*/ 49 w 107"/>
                <a:gd name="T41" fmla="*/ 2 h 123"/>
                <a:gd name="T42" fmla="*/ 1 w 107"/>
                <a:gd name="T43" fmla="*/ 49 h 123"/>
                <a:gd name="T44" fmla="*/ 0 w 107"/>
                <a:gd name="T45" fmla="*/ 54 h 123"/>
                <a:gd name="T46" fmla="*/ 5 w 107"/>
                <a:gd name="T4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5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19" y="123"/>
                    <a:pt x="21" y="123"/>
                  </a:cubicBezTo>
                  <a:cubicBezTo>
                    <a:pt x="24" y="123"/>
                    <a:pt x="26" y="121"/>
                    <a:pt x="26" y="119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24" y="48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50"/>
                    <a:pt x="80" y="52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82" y="64"/>
                    <a:pt x="84" y="64"/>
                  </a:cubicBezTo>
                  <a:cubicBezTo>
                    <a:pt x="87" y="64"/>
                    <a:pt x="89" y="62"/>
                    <a:pt x="89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59"/>
                    <a:pt x="105" y="58"/>
                    <a:pt x="106" y="57"/>
                  </a:cubicBezTo>
                  <a:cubicBezTo>
                    <a:pt x="107" y="55"/>
                    <a:pt x="106" y="53"/>
                    <a:pt x="105" y="5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1" y="56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3424"/>
          <p:cNvGrpSpPr/>
          <p:nvPr/>
        </p:nvGrpSpPr>
        <p:grpSpPr>
          <a:xfrm>
            <a:off x="7142093" y="1518832"/>
            <a:ext cx="371475" cy="369888"/>
            <a:chOff x="5575914" y="2635251"/>
            <a:chExt cx="371475" cy="369888"/>
          </a:xfrm>
        </p:grpSpPr>
        <p:sp>
          <p:nvSpPr>
            <p:cNvPr id="51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140"/>
          <p:cNvSpPr/>
          <p:nvPr/>
        </p:nvSpPr>
        <p:spPr>
          <a:xfrm>
            <a:off x="492303" y="5138085"/>
            <a:ext cx="9098377" cy="1642704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EF7F1A"/>
                </a:solidFill>
              </a:rPr>
              <a:t>                      </a:t>
            </a:r>
            <a:r>
              <a:rPr lang="ru-RU" sz="1600" dirty="0" smtClean="0">
                <a:solidFill>
                  <a:srgbClr val="EF7F1A"/>
                </a:solidFill>
              </a:rPr>
              <a:t>Выполнение мероприятий позволит</a:t>
            </a:r>
            <a:r>
              <a:rPr lang="ru-RU" sz="1600" dirty="0">
                <a:solidFill>
                  <a:srgbClr val="EF7F1A"/>
                </a:solidFill>
              </a:rPr>
              <a:t>: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586399" y="5415191"/>
            <a:ext cx="10583395" cy="127255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373C"/>
                </a:solidFill>
              </a:rPr>
              <a:t> </a:t>
            </a:r>
            <a:r>
              <a:rPr lang="ru-RU" sz="1600" kern="0" dirty="0">
                <a:solidFill>
                  <a:srgbClr val="32373C"/>
                </a:solidFill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solidFill>
                  <a:srgbClr val="32373C"/>
                </a:solidFill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>
                <a:solidFill>
                  <a:srgbClr val="32373C"/>
                </a:solidFill>
              </a:rPr>
              <a:t>;</a:t>
            </a:r>
            <a:endParaRPr lang="ru-RU" sz="1600" dirty="0">
              <a:solidFill>
                <a:srgbClr val="32373C"/>
              </a:solidFill>
            </a:endParaRP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373C"/>
                </a:solidFill>
              </a:rPr>
              <a:t> </a:t>
            </a:r>
            <a:r>
              <a:rPr lang="ru-RU" sz="1600" kern="0" dirty="0">
                <a:solidFill>
                  <a:srgbClr val="32373C"/>
                </a:solidFill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>
                <a:solidFill>
                  <a:srgbClr val="32373C"/>
                </a:solidFill>
              </a:rPr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373C"/>
                </a:solidFill>
              </a:rPr>
              <a:t>  повысить эффективность </a:t>
            </a:r>
            <a:r>
              <a:rPr lang="ru-RU" sz="1600" dirty="0">
                <a:solidFill>
                  <a:srgbClr val="32373C"/>
                </a:solidFill>
              </a:rPr>
              <a:t>работы </a:t>
            </a:r>
            <a:r>
              <a:rPr lang="ru-RU" sz="1600" dirty="0" smtClean="0">
                <a:solidFill>
                  <a:srgbClr val="32373C"/>
                </a:solidFill>
              </a:rPr>
              <a:t>оборудования и качество </a:t>
            </a:r>
            <a:r>
              <a:rPr lang="ru-RU" sz="1600" dirty="0">
                <a:solidFill>
                  <a:srgbClr val="32373C"/>
                </a:solidFill>
              </a:rPr>
              <a:t>предоставляемых </a:t>
            </a:r>
            <a:r>
              <a:rPr lang="ru-RU" sz="1600" dirty="0" smtClean="0">
                <a:solidFill>
                  <a:srgbClr val="32373C"/>
                </a:solidFill>
              </a:rPr>
              <a:t>регулируемых услуг</a:t>
            </a:r>
            <a:endParaRPr lang="ru-RU" sz="1600" dirty="0">
              <a:solidFill>
                <a:srgbClr val="32373C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05" y="4899795"/>
            <a:ext cx="719657" cy="64897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24" y="1824092"/>
            <a:ext cx="384081" cy="38408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24" y="3664522"/>
            <a:ext cx="384081" cy="384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119" y="3050888"/>
            <a:ext cx="633917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Направлена заявка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на изменение утвержденных тарифов на услуги по производству тепловой энергии на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2025-2026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годы до истечения его срока действия</a:t>
            </a:r>
            <a:endParaRPr lang="ru-RU" sz="1200" dirty="0"/>
          </a:p>
        </p:txBody>
      </p:sp>
      <p:sp>
        <p:nvSpPr>
          <p:cNvPr id="58" name="Rectangle 46"/>
          <p:cNvSpPr/>
          <p:nvPr/>
        </p:nvSpPr>
        <p:spPr>
          <a:xfrm>
            <a:off x="6631086" y="4252842"/>
            <a:ext cx="973591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204,1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7" name="Rectangle 41"/>
          <p:cNvSpPr/>
          <p:nvPr/>
        </p:nvSpPr>
        <p:spPr>
          <a:xfrm>
            <a:off x="6660991" y="2364922"/>
            <a:ext cx="1473728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5 </a:t>
            </a:r>
            <a:r>
              <a:rPr lang="ru-RU" sz="2800" dirty="0" smtClean="0">
                <a:solidFill>
                  <a:schemeClr val="accent1"/>
                </a:solidFill>
              </a:rPr>
              <a:t>800,56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8" name="Rectangle 36"/>
          <p:cNvSpPr/>
          <p:nvPr/>
        </p:nvSpPr>
        <p:spPr>
          <a:xfrm>
            <a:off x="6793987" y="2746226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grpSp>
        <p:nvGrpSpPr>
          <p:cNvPr id="49" name="Group 37"/>
          <p:cNvGrpSpPr/>
          <p:nvPr/>
        </p:nvGrpSpPr>
        <p:grpSpPr>
          <a:xfrm>
            <a:off x="5592206" y="3438042"/>
            <a:ext cx="172580" cy="3051175"/>
            <a:chOff x="10288826" y="2803525"/>
            <a:chExt cx="172580" cy="3051175"/>
          </a:xfrm>
          <a:scene3d>
            <a:camera prst="orthographicFront">
              <a:rot lat="0" lon="21299999" rev="16200000"/>
            </a:camera>
            <a:lightRig rig="threePt" dir="t"/>
          </a:scene3d>
        </p:grpSpPr>
        <p:grpSp>
          <p:nvGrpSpPr>
            <p:cNvPr id="59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62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0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9411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4186989"/>
            <a:ext cx="5038239" cy="1964575"/>
          </a:xfrm>
        </p:spPr>
        <p:txBody>
          <a:bodyPr/>
          <a:lstStyle/>
          <a:p>
            <a:r>
              <a:rPr lang="ru-RU" sz="6600" dirty="0" smtClean="0"/>
              <a:t>Спасибо за внимание 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30609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" dirty="0">
                <a:solidFill>
                  <a:srgbClr val="DB700F"/>
                </a:solidFill>
              </a:rPr>
              <a:t>Общие сведения 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27" y="3732779"/>
            <a:ext cx="5619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- природный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газ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(газ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на станцию подается по индивидуальной ветке от магистрального трубопровода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Газли-Шымкент); 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Резервное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83" y="868079"/>
            <a:ext cx="1177826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АО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«3-Энергоорталык» -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энергоисточник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 комбинированным производством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электрической и тепловой энергии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82" y="1198211"/>
            <a:ext cx="5619182" cy="22390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Основные технические показатели: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Установленная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электрическая мощность станции - 160 Мвт.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Рабочая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мощность станции составляет до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75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МВт летом и до 140 МВт зимой.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Тепловая мощность станции позволяет выдавать до 500 Гкал/час тепла в горячей воде и до 205 т/час пара разных параметров (60 атм., 35 атм., 16 атм.).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382" y="5672263"/>
            <a:ext cx="1154082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625475">
              <a:spcBef>
                <a:spcPts val="300"/>
              </a:spcBef>
              <a:spcAft>
                <a:spcPts val="300"/>
              </a:spcAft>
            </a:pP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АО «3-Энергоорталык» включено в местный раздел Государственного регистра субъектов естественных монополий по услуге «</a:t>
            </a:r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тепловой энергии</a:t>
            </a:r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Комитета по регулированию естественных монополий и защите конкуренции МНЭ РК по ЮКО №304-ОД от 13 ноября 2015 года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grpSp>
        <p:nvGrpSpPr>
          <p:cNvPr id="14" name="Group 488"/>
          <p:cNvGrpSpPr/>
          <p:nvPr/>
        </p:nvGrpSpPr>
        <p:grpSpPr>
          <a:xfrm>
            <a:off x="317500" y="5564144"/>
            <a:ext cx="371475" cy="371475"/>
            <a:chOff x="-2103438" y="3878264"/>
            <a:chExt cx="371475" cy="371475"/>
          </a:xfrm>
        </p:grpSpPr>
        <p:sp>
          <p:nvSpPr>
            <p:cNvPr id="15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88"/>
          <p:cNvGrpSpPr/>
          <p:nvPr/>
        </p:nvGrpSpPr>
        <p:grpSpPr>
          <a:xfrm>
            <a:off x="284163" y="759960"/>
            <a:ext cx="371475" cy="371475"/>
            <a:chOff x="-2103438" y="3878264"/>
            <a:chExt cx="371475" cy="371475"/>
          </a:xfrm>
        </p:grpSpPr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7" y="1277529"/>
            <a:ext cx="5417850" cy="3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8997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9" y="0"/>
            <a:ext cx="9836151" cy="704850"/>
          </a:xfrm>
        </p:spPr>
        <p:txBody>
          <a:bodyPr vert="horz"/>
          <a:lstStyle/>
          <a:p>
            <a:r>
              <a:rPr lang="ru-RU" dirty="0"/>
              <a:t>Информация </a:t>
            </a:r>
            <a:r>
              <a:rPr lang="kk-KZ" dirty="0"/>
              <a:t>об исполнении утвержденной </a:t>
            </a:r>
            <a:r>
              <a:rPr lang="ru-RU" dirty="0"/>
              <a:t>инвестиционной программы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«3-Энергоорталык» </a:t>
            </a:r>
            <a:r>
              <a:rPr lang="ru-RU" dirty="0" smtClean="0"/>
              <a:t>по итогам 1 полугодия 2025 года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125" y="634625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* </a:t>
            </a:r>
            <a:r>
              <a:rPr lang="ru-RU" sz="1000" dirty="0" smtClean="0"/>
              <a:t>убыток </a:t>
            </a:r>
            <a:r>
              <a:rPr lang="ru-RU" sz="1000" dirty="0"/>
              <a:t>по услуге производство тепловой энергии за 1-е полугодие </a:t>
            </a:r>
            <a:r>
              <a:rPr lang="ru-RU" sz="1000" dirty="0" smtClean="0"/>
              <a:t>2025г</a:t>
            </a:r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31892"/>
              </p:ext>
            </p:extLst>
          </p:nvPr>
        </p:nvGraphicFramePr>
        <p:xfrm>
          <a:off x="238123" y="781053"/>
          <a:ext cx="11830051" cy="5538435"/>
        </p:xfrm>
        <a:graphic>
          <a:graphicData uri="http://schemas.openxmlformats.org/drawingml/2006/table">
            <a:tbl>
              <a:tblPr/>
              <a:tblGrid>
                <a:gridCol w="486090">
                  <a:extLst>
                    <a:ext uri="{9D8B030D-6E8A-4147-A177-3AD203B41FA5}">
                      <a16:colId xmlns:a16="http://schemas.microsoft.com/office/drawing/2014/main" val="4149866902"/>
                    </a:ext>
                  </a:extLst>
                </a:gridCol>
                <a:gridCol w="1244687">
                  <a:extLst>
                    <a:ext uri="{9D8B030D-6E8A-4147-A177-3AD203B41FA5}">
                      <a16:colId xmlns:a16="http://schemas.microsoft.com/office/drawing/2014/main" val="2627301510"/>
                    </a:ext>
                  </a:extLst>
                </a:gridCol>
                <a:gridCol w="1244687">
                  <a:extLst>
                    <a:ext uri="{9D8B030D-6E8A-4147-A177-3AD203B41FA5}">
                      <a16:colId xmlns:a16="http://schemas.microsoft.com/office/drawing/2014/main" val="2956698024"/>
                    </a:ext>
                  </a:extLst>
                </a:gridCol>
                <a:gridCol w="324061">
                  <a:extLst>
                    <a:ext uri="{9D8B030D-6E8A-4147-A177-3AD203B41FA5}">
                      <a16:colId xmlns:a16="http://schemas.microsoft.com/office/drawing/2014/main" val="2884024773"/>
                    </a:ext>
                  </a:extLst>
                </a:gridCol>
                <a:gridCol w="279870">
                  <a:extLst>
                    <a:ext uri="{9D8B030D-6E8A-4147-A177-3AD203B41FA5}">
                      <a16:colId xmlns:a16="http://schemas.microsoft.com/office/drawing/2014/main" val="993672119"/>
                    </a:ext>
                  </a:extLst>
                </a:gridCol>
                <a:gridCol w="405075">
                  <a:extLst>
                    <a:ext uri="{9D8B030D-6E8A-4147-A177-3AD203B41FA5}">
                      <a16:colId xmlns:a16="http://schemas.microsoft.com/office/drawing/2014/main" val="3500658464"/>
                    </a:ext>
                  </a:extLst>
                </a:gridCol>
                <a:gridCol w="324061">
                  <a:extLst>
                    <a:ext uri="{9D8B030D-6E8A-4147-A177-3AD203B41FA5}">
                      <a16:colId xmlns:a16="http://schemas.microsoft.com/office/drawing/2014/main" val="2495950942"/>
                    </a:ext>
                  </a:extLst>
                </a:gridCol>
                <a:gridCol w="206221">
                  <a:extLst>
                    <a:ext uri="{9D8B030D-6E8A-4147-A177-3AD203B41FA5}">
                      <a16:colId xmlns:a16="http://schemas.microsoft.com/office/drawing/2014/main" val="3032304599"/>
                    </a:ext>
                  </a:extLst>
                </a:gridCol>
                <a:gridCol w="504925">
                  <a:extLst>
                    <a:ext uri="{9D8B030D-6E8A-4147-A177-3AD203B41FA5}">
                      <a16:colId xmlns:a16="http://schemas.microsoft.com/office/drawing/2014/main" val="382195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3850278079"/>
                    </a:ext>
                  </a:extLst>
                </a:gridCol>
                <a:gridCol w="679460">
                  <a:extLst>
                    <a:ext uri="{9D8B030D-6E8A-4147-A177-3AD203B41FA5}">
                      <a16:colId xmlns:a16="http://schemas.microsoft.com/office/drawing/2014/main" val="3857417348"/>
                    </a:ext>
                  </a:extLst>
                </a:gridCol>
                <a:gridCol w="876436">
                  <a:extLst>
                    <a:ext uri="{9D8B030D-6E8A-4147-A177-3AD203B41FA5}">
                      <a16:colId xmlns:a16="http://schemas.microsoft.com/office/drawing/2014/main" val="3254221773"/>
                    </a:ext>
                  </a:extLst>
                </a:gridCol>
                <a:gridCol w="294601">
                  <a:extLst>
                    <a:ext uri="{9D8B030D-6E8A-4147-A177-3AD203B41FA5}">
                      <a16:colId xmlns:a16="http://schemas.microsoft.com/office/drawing/2014/main" val="3364084190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3620866068"/>
                    </a:ext>
                  </a:extLst>
                </a:gridCol>
                <a:gridCol w="257776">
                  <a:extLst>
                    <a:ext uri="{9D8B030D-6E8A-4147-A177-3AD203B41FA5}">
                      <a16:colId xmlns:a16="http://schemas.microsoft.com/office/drawing/2014/main" val="782509853"/>
                    </a:ext>
                  </a:extLst>
                </a:gridCol>
                <a:gridCol w="235681">
                  <a:extLst>
                    <a:ext uri="{9D8B030D-6E8A-4147-A177-3AD203B41FA5}">
                      <a16:colId xmlns:a16="http://schemas.microsoft.com/office/drawing/2014/main" val="1344378994"/>
                    </a:ext>
                  </a:extLst>
                </a:gridCol>
                <a:gridCol w="405075">
                  <a:extLst>
                    <a:ext uri="{9D8B030D-6E8A-4147-A177-3AD203B41FA5}">
                      <a16:colId xmlns:a16="http://schemas.microsoft.com/office/drawing/2014/main" val="1916506020"/>
                    </a:ext>
                  </a:extLst>
                </a:gridCol>
                <a:gridCol w="405075">
                  <a:extLst>
                    <a:ext uri="{9D8B030D-6E8A-4147-A177-3AD203B41FA5}">
                      <a16:colId xmlns:a16="http://schemas.microsoft.com/office/drawing/2014/main" val="1811673536"/>
                    </a:ext>
                  </a:extLst>
                </a:gridCol>
                <a:gridCol w="412441">
                  <a:extLst>
                    <a:ext uri="{9D8B030D-6E8A-4147-A177-3AD203B41FA5}">
                      <a16:colId xmlns:a16="http://schemas.microsoft.com/office/drawing/2014/main" val="2743743964"/>
                    </a:ext>
                  </a:extLst>
                </a:gridCol>
                <a:gridCol w="414282">
                  <a:extLst>
                    <a:ext uri="{9D8B030D-6E8A-4147-A177-3AD203B41FA5}">
                      <a16:colId xmlns:a16="http://schemas.microsoft.com/office/drawing/2014/main" val="3161698763"/>
                    </a:ext>
                  </a:extLst>
                </a:gridCol>
                <a:gridCol w="215427">
                  <a:extLst>
                    <a:ext uri="{9D8B030D-6E8A-4147-A177-3AD203B41FA5}">
                      <a16:colId xmlns:a16="http://schemas.microsoft.com/office/drawing/2014/main" val="3143420803"/>
                    </a:ext>
                  </a:extLst>
                </a:gridCol>
                <a:gridCol w="412441">
                  <a:extLst>
                    <a:ext uri="{9D8B030D-6E8A-4147-A177-3AD203B41FA5}">
                      <a16:colId xmlns:a16="http://schemas.microsoft.com/office/drawing/2014/main" val="1571169191"/>
                    </a:ext>
                  </a:extLst>
                </a:gridCol>
                <a:gridCol w="414282">
                  <a:extLst>
                    <a:ext uri="{9D8B030D-6E8A-4147-A177-3AD203B41FA5}">
                      <a16:colId xmlns:a16="http://schemas.microsoft.com/office/drawing/2014/main" val="2547751573"/>
                    </a:ext>
                  </a:extLst>
                </a:gridCol>
                <a:gridCol w="414282">
                  <a:extLst>
                    <a:ext uri="{9D8B030D-6E8A-4147-A177-3AD203B41FA5}">
                      <a16:colId xmlns:a16="http://schemas.microsoft.com/office/drawing/2014/main" val="4119217503"/>
                    </a:ext>
                  </a:extLst>
                </a:gridCol>
                <a:gridCol w="375615">
                  <a:extLst>
                    <a:ext uri="{9D8B030D-6E8A-4147-A177-3AD203B41FA5}">
                      <a16:colId xmlns:a16="http://schemas.microsoft.com/office/drawing/2014/main" val="276395795"/>
                    </a:ext>
                  </a:extLst>
                </a:gridCol>
                <a:gridCol w="405075">
                  <a:extLst>
                    <a:ext uri="{9D8B030D-6E8A-4147-A177-3AD203B41FA5}">
                      <a16:colId xmlns:a16="http://schemas.microsoft.com/office/drawing/2014/main" val="2320840710"/>
                    </a:ext>
                  </a:extLst>
                </a:gridCol>
              </a:tblGrid>
              <a:tr h="69084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прибылях и убытках*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инвестиционной программы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513919"/>
                  </a:ext>
                </a:extLst>
              </a:tr>
              <a:tr h="13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средства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средства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потерь, %, по годам реализации в зависимости от утвержденной инвестиционной программы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3437"/>
                  </a:ext>
                </a:extLst>
              </a:tr>
              <a:tr h="1072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971395"/>
                  </a:ext>
                </a:extLst>
              </a:tr>
              <a:tr h="289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1614"/>
                  </a:ext>
                </a:extLst>
              </a:tr>
              <a:tr h="54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48120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260419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энергии. (г.Шымкент)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КПП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1-ступени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котлоагрегата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ТГМЕ-464 ст.№2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1.01.25-31.12.25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-59,4 млн.тенге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53 641,59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-53 642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планируется корректировка ИП 2025г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189 409,0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39" marR="5839" marT="58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958993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электродвигателя дутьевого вентилятора ТГМЕ-464 №3, тип: Эл.двигатель АОД-1600/1000-6,3-6/8У1. 1600/1000 кВт 1000/750 об/мин. 6300В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29 277,15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-29 277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планируется корректировка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2025г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05092"/>
                  </a:ext>
                </a:extLst>
              </a:tr>
              <a:tr h="354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газового тракта котлоагрегата№2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25 003,78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27 873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пересмотрен объем работ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108751"/>
                  </a:ext>
                </a:extLst>
              </a:tr>
              <a:tr h="354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воздушного тракта котлоагрегата№2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41 090,06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24 276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-16 814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29171"/>
                  </a:ext>
                </a:extLst>
              </a:tr>
              <a:tr h="354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подогревателя сетевой воды вертикального 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40 396,89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-40 397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планируется корректировка ИП 2025г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50561"/>
                  </a:ext>
                </a:extLst>
              </a:tr>
              <a:tr h="2531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189 409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52 149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-137 260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9" marR="5839" marT="5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79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483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</a:t>
            </a:r>
            <a:r>
              <a:rPr lang="ru-RU" dirty="0" smtClean="0"/>
              <a:t>утвержденной тарифной </a:t>
            </a:r>
            <a:r>
              <a:rPr lang="ru-RU" dirty="0"/>
              <a:t>сметы на регулируемую услугу по производству тепловой энергии по итогам 1 полугодия </a:t>
            </a:r>
            <a:r>
              <a:rPr lang="ru-RU" dirty="0" smtClean="0"/>
              <a:t>2025 </a:t>
            </a:r>
            <a:r>
              <a:rPr lang="ru-RU" dirty="0"/>
              <a:t>года </a:t>
            </a:r>
            <a:r>
              <a:rPr lang="ru-RU" sz="1000" dirty="0" smtClean="0"/>
              <a:t>(1 </a:t>
            </a:r>
            <a:r>
              <a:rPr lang="ru-RU" sz="1000" dirty="0"/>
              <a:t>из </a:t>
            </a:r>
            <a:r>
              <a:rPr lang="ru-RU" sz="1000" dirty="0" smtClean="0"/>
              <a:t>3)</a:t>
            </a:r>
            <a:endParaRPr lang="en-US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29846"/>
              </p:ext>
            </p:extLst>
          </p:nvPr>
        </p:nvGraphicFramePr>
        <p:xfrm>
          <a:off x="317500" y="895351"/>
          <a:ext cx="11531599" cy="5480377"/>
        </p:xfrm>
        <a:graphic>
          <a:graphicData uri="http://schemas.openxmlformats.org/drawingml/2006/table">
            <a:tbl>
              <a:tblPr/>
              <a:tblGrid>
                <a:gridCol w="514254">
                  <a:extLst>
                    <a:ext uri="{9D8B030D-6E8A-4147-A177-3AD203B41FA5}">
                      <a16:colId xmlns:a16="http://schemas.microsoft.com/office/drawing/2014/main" val="656364864"/>
                    </a:ext>
                  </a:extLst>
                </a:gridCol>
                <a:gridCol w="2481837">
                  <a:extLst>
                    <a:ext uri="{9D8B030D-6E8A-4147-A177-3AD203B41FA5}">
                      <a16:colId xmlns:a16="http://schemas.microsoft.com/office/drawing/2014/main" val="1902548915"/>
                    </a:ext>
                  </a:extLst>
                </a:gridCol>
                <a:gridCol w="905536">
                  <a:extLst>
                    <a:ext uri="{9D8B030D-6E8A-4147-A177-3AD203B41FA5}">
                      <a16:colId xmlns:a16="http://schemas.microsoft.com/office/drawing/2014/main" val="3582800629"/>
                    </a:ext>
                  </a:extLst>
                </a:gridCol>
                <a:gridCol w="1095586">
                  <a:extLst>
                    <a:ext uri="{9D8B030D-6E8A-4147-A177-3AD203B41FA5}">
                      <a16:colId xmlns:a16="http://schemas.microsoft.com/office/drawing/2014/main" val="1812192855"/>
                    </a:ext>
                  </a:extLst>
                </a:gridCol>
                <a:gridCol w="1299610">
                  <a:extLst>
                    <a:ext uri="{9D8B030D-6E8A-4147-A177-3AD203B41FA5}">
                      <a16:colId xmlns:a16="http://schemas.microsoft.com/office/drawing/2014/main" val="4268691090"/>
                    </a:ext>
                  </a:extLst>
                </a:gridCol>
                <a:gridCol w="1165457">
                  <a:extLst>
                    <a:ext uri="{9D8B030D-6E8A-4147-A177-3AD203B41FA5}">
                      <a16:colId xmlns:a16="http://schemas.microsoft.com/office/drawing/2014/main" val="1256061584"/>
                    </a:ext>
                  </a:extLst>
                </a:gridCol>
                <a:gridCol w="4069319">
                  <a:extLst>
                    <a:ext uri="{9D8B030D-6E8A-4147-A177-3AD203B41FA5}">
                      <a16:colId xmlns:a16="http://schemas.microsoft.com/office/drawing/2014/main" val="3381218914"/>
                    </a:ext>
                  </a:extLst>
                </a:gridCol>
              </a:tblGrid>
              <a:tr h="815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2025 год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8103"/>
                  </a:ext>
                </a:extLst>
              </a:tr>
              <a:tr h="167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Затраты    всего, в т.ч.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3 360 162,94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2 031 891,7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162011"/>
                  </a:ext>
                </a:extLst>
              </a:tr>
              <a:tr h="183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Мат.затраты -всего, в т.ч.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2 657 953,49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1 579 963,0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841755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 (газ)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2 535 466,44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1 467 644,0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-42,1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затраты за первое полугодие в соответствии с объемом производства.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731160"/>
                  </a:ext>
                </a:extLst>
              </a:tr>
              <a:tr h="293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химреагенты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96 954,48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89 389,0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Фильтрующие матеры  засыпаны в 1 квартале.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767584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на технолог.цели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18 406,00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16 945,0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цены на воду.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01230"/>
                  </a:ext>
                </a:extLst>
              </a:tr>
              <a:tr h="26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на ТО и эксплуатацию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5 490,03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4 928,0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724919"/>
                  </a:ext>
                </a:extLst>
              </a:tr>
              <a:tr h="179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1 636,54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1 057,0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-35,4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819906"/>
                  </a:ext>
                </a:extLst>
              </a:tr>
              <a:tr h="203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381 910,21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252 100,7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93580"/>
                  </a:ext>
                </a:extLst>
              </a:tr>
              <a:tr h="22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ППР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338 272,99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223 224,0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290358"/>
                  </a:ext>
                </a:extLst>
              </a:tr>
              <a:tr h="239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33 489,03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22 180,0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-33,8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308494"/>
                  </a:ext>
                </a:extLst>
              </a:tr>
              <a:tr h="275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10 148,19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6 696,7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373527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185 643,14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126 002,0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-32,1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18414"/>
                  </a:ext>
                </a:extLst>
              </a:tr>
              <a:tr h="203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83 359,76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40 896,0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 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72192"/>
                  </a:ext>
                </a:extLst>
              </a:tr>
              <a:tr h="167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 на рем.работы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72 277,21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21 977,0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-69,6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3184"/>
                  </a:ext>
                </a:extLst>
              </a:tr>
              <a:tr h="167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подрядных орг. по ремонту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11 082,55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18 919,0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10627"/>
                  </a:ext>
                </a:extLst>
              </a:tr>
              <a:tr h="196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51 296,3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32 930,0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-35,8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25410"/>
                  </a:ext>
                </a:extLst>
              </a:tr>
              <a:tr h="281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19 179,5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16 596,0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975480"/>
                  </a:ext>
                </a:extLst>
              </a:tr>
              <a:tr h="209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16 561,4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12 473,0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017641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2 450,0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18823"/>
                  </a:ext>
                </a:extLst>
              </a:tr>
              <a:tr h="275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и  ТБ (спец.одежда, мыло,молоко)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12 849,4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1 411,0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-89,0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1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1082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9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Информация о постатейном исполнении утвержденной тарифной сметы на </a:t>
            </a:r>
            <a:r>
              <a:rPr lang="ru-RU" dirty="0"/>
              <a:t>регулируемую услугу по производству тепловой энергии </a:t>
            </a:r>
            <a:r>
              <a:rPr lang="ru-RU" dirty="0" smtClean="0"/>
              <a:t>по итогам 1 полугодия 2025 года </a:t>
            </a:r>
            <a:r>
              <a:rPr lang="ru-RU" sz="1000" dirty="0" smtClean="0"/>
              <a:t>(2 </a:t>
            </a:r>
            <a:r>
              <a:rPr lang="ru-RU" sz="1000" dirty="0"/>
              <a:t>из 3)</a:t>
            </a:r>
            <a:endParaRPr lang="en-US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26996"/>
              </p:ext>
            </p:extLst>
          </p:nvPr>
        </p:nvGraphicFramePr>
        <p:xfrm>
          <a:off x="247650" y="923925"/>
          <a:ext cx="11839576" cy="5533138"/>
        </p:xfrm>
        <a:graphic>
          <a:graphicData uri="http://schemas.openxmlformats.org/drawingml/2006/table">
            <a:tbl>
              <a:tblPr/>
              <a:tblGrid>
                <a:gridCol w="527990">
                  <a:extLst>
                    <a:ext uri="{9D8B030D-6E8A-4147-A177-3AD203B41FA5}">
                      <a16:colId xmlns:a16="http://schemas.microsoft.com/office/drawing/2014/main" val="511203812"/>
                    </a:ext>
                  </a:extLst>
                </a:gridCol>
                <a:gridCol w="2548121">
                  <a:extLst>
                    <a:ext uri="{9D8B030D-6E8A-4147-A177-3AD203B41FA5}">
                      <a16:colId xmlns:a16="http://schemas.microsoft.com/office/drawing/2014/main" val="292447575"/>
                    </a:ext>
                  </a:extLst>
                </a:gridCol>
                <a:gridCol w="929720">
                  <a:extLst>
                    <a:ext uri="{9D8B030D-6E8A-4147-A177-3AD203B41FA5}">
                      <a16:colId xmlns:a16="http://schemas.microsoft.com/office/drawing/2014/main" val="3076829070"/>
                    </a:ext>
                  </a:extLst>
                </a:gridCol>
                <a:gridCol w="1124846">
                  <a:extLst>
                    <a:ext uri="{9D8B030D-6E8A-4147-A177-3AD203B41FA5}">
                      <a16:colId xmlns:a16="http://schemas.microsoft.com/office/drawing/2014/main" val="2071203953"/>
                    </a:ext>
                  </a:extLst>
                </a:gridCol>
                <a:gridCol w="1334319">
                  <a:extLst>
                    <a:ext uri="{9D8B030D-6E8A-4147-A177-3AD203B41FA5}">
                      <a16:colId xmlns:a16="http://schemas.microsoft.com/office/drawing/2014/main" val="608508257"/>
                    </a:ext>
                  </a:extLst>
                </a:gridCol>
                <a:gridCol w="1196583">
                  <a:extLst>
                    <a:ext uri="{9D8B030D-6E8A-4147-A177-3AD203B41FA5}">
                      <a16:colId xmlns:a16="http://schemas.microsoft.com/office/drawing/2014/main" val="2263540308"/>
                    </a:ext>
                  </a:extLst>
                </a:gridCol>
                <a:gridCol w="4177997">
                  <a:extLst>
                    <a:ext uri="{9D8B030D-6E8A-4147-A177-3AD203B41FA5}">
                      <a16:colId xmlns:a16="http://schemas.microsoft.com/office/drawing/2014/main" val="1370597784"/>
                    </a:ext>
                  </a:extLst>
                </a:gridCol>
              </a:tblGrid>
              <a:tr h="860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2025 год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81994"/>
                  </a:ext>
                </a:extLst>
              </a:tr>
              <a:tr h="347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 всего,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69 484,26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46 161,4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-33,6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576365"/>
                  </a:ext>
                </a:extLst>
              </a:tr>
              <a:tr h="360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 всего, в т.ч.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69 484,26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46 161,4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-33,6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78955"/>
                  </a:ext>
                </a:extLst>
              </a:tr>
              <a:tr h="15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 АУП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27 622,56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16 181,0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729603"/>
                  </a:ext>
                </a:extLst>
              </a:tr>
              <a:tr h="208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2 734,63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1 669,0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147370"/>
                  </a:ext>
                </a:extLst>
              </a:tr>
              <a:tr h="354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828,68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485,4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344437"/>
                  </a:ext>
                </a:extLst>
              </a:tr>
              <a:tr h="32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Налоги, всего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 налогу на имущество. Увеличение стоимости ОС за счет капитальных ремонтов.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54748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 расходы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37 967,39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23 223,0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-38,8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18440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3 766,34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4 027,0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амортизационных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 счет увеличения стоимости ОС.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831908"/>
                  </a:ext>
                </a:extLst>
              </a:tr>
              <a:tr h="20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6.5.2.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 для легкового транспорта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230,61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-34,5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67177"/>
                  </a:ext>
                </a:extLst>
              </a:tr>
              <a:tr h="208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6.5.3.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Канцтовары и пр. 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1 128,53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-84,9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  сокращением объемов.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14570"/>
                  </a:ext>
                </a:extLst>
              </a:tr>
              <a:tr h="20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6.5.4.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73,53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129,8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Производственная необходимость.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07832"/>
                  </a:ext>
                </a:extLst>
              </a:tr>
              <a:tr h="15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6.5.5.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954,74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-30,6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1056"/>
                  </a:ext>
                </a:extLst>
              </a:tr>
              <a:tr h="20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6.5.6.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страхованию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499,90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-85,4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процента отнесения затрат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теплоэнергию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561725"/>
                  </a:ext>
                </a:extLst>
              </a:tr>
              <a:tr h="32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6.5.7.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общего характера сторонних организаций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28 667,80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21 633,0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-24,5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849051"/>
                  </a:ext>
                </a:extLst>
              </a:tr>
              <a:tr h="196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6.5.8.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развитие персонала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1 860,46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первом полугодии обучение проводилось внутри группы.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022333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6.5.9.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 и ТБ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145,94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-91,1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  сокращением объемов.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47610"/>
                  </a:ext>
                </a:extLst>
              </a:tr>
              <a:tr h="208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6.5.10.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-71,0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45987"/>
                  </a:ext>
                </a:extLst>
              </a:tr>
              <a:tr h="252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6.5.11.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 воды  на ХН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605,00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-43,6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затраты за первое полугодие в соответствии с объемом производства.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62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65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</a:t>
            </a:r>
            <a:r>
              <a:rPr lang="ru-RU" dirty="0" smtClean="0"/>
              <a:t>утвержденной тарифной </a:t>
            </a:r>
            <a:r>
              <a:rPr lang="ru-RU" dirty="0"/>
              <a:t>сметы на регулируемую услугу по производству тепловой энергии по итогам 1 полугодия </a:t>
            </a:r>
            <a:r>
              <a:rPr lang="ru-RU" dirty="0" smtClean="0"/>
              <a:t>2025 </a:t>
            </a:r>
            <a:r>
              <a:rPr lang="ru-RU" dirty="0"/>
              <a:t>года </a:t>
            </a:r>
            <a:r>
              <a:rPr lang="ru-RU" sz="1000" dirty="0" smtClean="0"/>
              <a:t>(3 </a:t>
            </a:r>
            <a:r>
              <a:rPr lang="ru-RU" sz="1000" dirty="0"/>
              <a:t>из </a:t>
            </a:r>
            <a:r>
              <a:rPr lang="ru-RU" sz="1000" dirty="0" smtClean="0"/>
              <a:t>3)</a:t>
            </a:r>
            <a:endParaRPr lang="en-US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40245"/>
              </p:ext>
            </p:extLst>
          </p:nvPr>
        </p:nvGraphicFramePr>
        <p:xfrm>
          <a:off x="219075" y="819148"/>
          <a:ext cx="11696699" cy="5361481"/>
        </p:xfrm>
        <a:graphic>
          <a:graphicData uri="http://schemas.openxmlformats.org/drawingml/2006/table">
            <a:tbl>
              <a:tblPr/>
              <a:tblGrid>
                <a:gridCol w="521618">
                  <a:extLst>
                    <a:ext uri="{9D8B030D-6E8A-4147-A177-3AD203B41FA5}">
                      <a16:colId xmlns:a16="http://schemas.microsoft.com/office/drawing/2014/main" val="3619484183"/>
                    </a:ext>
                  </a:extLst>
                </a:gridCol>
                <a:gridCol w="2517370">
                  <a:extLst>
                    <a:ext uri="{9D8B030D-6E8A-4147-A177-3AD203B41FA5}">
                      <a16:colId xmlns:a16="http://schemas.microsoft.com/office/drawing/2014/main" val="4130548022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823109583"/>
                    </a:ext>
                  </a:extLst>
                </a:gridCol>
                <a:gridCol w="1111271">
                  <a:extLst>
                    <a:ext uri="{9D8B030D-6E8A-4147-A177-3AD203B41FA5}">
                      <a16:colId xmlns:a16="http://schemas.microsoft.com/office/drawing/2014/main" val="3432111026"/>
                    </a:ext>
                  </a:extLst>
                </a:gridCol>
                <a:gridCol w="1318218">
                  <a:extLst>
                    <a:ext uri="{9D8B030D-6E8A-4147-A177-3AD203B41FA5}">
                      <a16:colId xmlns:a16="http://schemas.microsoft.com/office/drawing/2014/main" val="1509499851"/>
                    </a:ext>
                  </a:extLst>
                </a:gridCol>
                <a:gridCol w="1182142">
                  <a:extLst>
                    <a:ext uri="{9D8B030D-6E8A-4147-A177-3AD203B41FA5}">
                      <a16:colId xmlns:a16="http://schemas.microsoft.com/office/drawing/2014/main" val="2204914528"/>
                    </a:ext>
                  </a:extLst>
                </a:gridCol>
                <a:gridCol w="4127580">
                  <a:extLst>
                    <a:ext uri="{9D8B030D-6E8A-4147-A177-3AD203B41FA5}">
                      <a16:colId xmlns:a16="http://schemas.microsoft.com/office/drawing/2014/main" val="66844133"/>
                    </a:ext>
                  </a:extLst>
                </a:gridCol>
              </a:tblGrid>
              <a:tr h="1110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2025 год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2025 года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70760"/>
                  </a:ext>
                </a:extLst>
              </a:tr>
              <a:tr h="34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3 429 647,2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2 078 053,2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-39,4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898509"/>
                  </a:ext>
                </a:extLst>
              </a:tr>
              <a:tr h="261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 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-59 425,7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849675"/>
                  </a:ext>
                </a:extLst>
              </a:tr>
              <a:tr h="449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ДОХОДОВ, всего в том числе: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3 429 647,2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2 018 627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-41,1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335864"/>
                  </a:ext>
                </a:extLst>
              </a:tr>
              <a:tr h="310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Тепловая энергия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3 425 821,6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2 016 824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-41,1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36476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3 825,57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-52,9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19555"/>
                  </a:ext>
                </a:extLst>
              </a:tr>
              <a:tr h="241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УСЛУГ  ВСЕГО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595 280,0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350 371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-41,1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88"/>
                  </a:ext>
                </a:extLst>
              </a:tr>
              <a:tr h="196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116813"/>
                  </a:ext>
                </a:extLst>
              </a:tr>
              <a:tr h="35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594 616,0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350 058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-41,1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тепловой энергии по заявкам потребителя 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2245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-52,9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пара по заявкам потребителя 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204569"/>
                  </a:ext>
                </a:extLst>
              </a:tr>
              <a:tr h="383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ТАРИФ, без НДС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891462"/>
                  </a:ext>
                </a:extLst>
              </a:tr>
              <a:tr h="261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328920"/>
                  </a:ext>
                </a:extLst>
              </a:tr>
              <a:tr h="261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43777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5 761,40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640" marR="6640" marT="6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16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1492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9605964" cy="770021"/>
          </a:xfrm>
        </p:spPr>
        <p:txBody>
          <a:bodyPr vert="horz"/>
          <a:lstStyle/>
          <a:p>
            <a:r>
              <a:rPr lang="ru-RU" dirty="0" smtClean="0"/>
              <a:t>Информация о </a:t>
            </a:r>
            <a:r>
              <a:rPr lang="ru-RU" dirty="0"/>
              <a:t>соблюдении показателей качества и надежности регулируемых услуг и достижении показателей эффективности деятельности по итогам 1 полугодия </a:t>
            </a:r>
            <a:r>
              <a:rPr lang="ru-RU" dirty="0" smtClean="0"/>
              <a:t>2025года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0570" y="940757"/>
            <a:ext cx="11194474" cy="945194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АО </a:t>
            </a:r>
            <a:r>
              <a:rPr lang="ru-RU" sz="1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«3-Энергоортплык» </a:t>
            </a: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показатели качества и надежности регулируемых услуг и достижении показателей эффективности деятельности предприятия </a:t>
            </a:r>
            <a:r>
              <a:rPr lang="ru-RU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 разрабатывались и не утверждались.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Оценка </a:t>
            </a:r>
            <a:r>
              <a:rPr lang="ru-RU" sz="1400" dirty="0">
                <a:solidFill>
                  <a:prstClr val="black"/>
                </a:solidFill>
              </a:rPr>
              <a:t>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400" dirty="0" smtClean="0">
                <a:solidFill>
                  <a:prstClr val="black"/>
                </a:solidFill>
              </a:rPr>
              <a:t>2025 </a:t>
            </a:r>
            <a:r>
              <a:rPr lang="ru-RU" sz="1400" dirty="0">
                <a:solidFill>
                  <a:prstClr val="black"/>
                </a:solidFill>
              </a:rPr>
              <a:t>года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en-US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35721"/>
              </p:ext>
            </p:extLst>
          </p:nvPr>
        </p:nvGraphicFramePr>
        <p:xfrm>
          <a:off x="395146" y="1906442"/>
          <a:ext cx="11441255" cy="1960708"/>
        </p:xfrm>
        <a:graphic>
          <a:graphicData uri="http://schemas.openxmlformats.org/drawingml/2006/table">
            <a:tbl>
              <a:tblPr/>
              <a:tblGrid>
                <a:gridCol w="4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качества и надежности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первое полугодие 2025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Износ производственных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основных средств,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ожидается по итогам выполнения мероприятий в конце года.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Аварийность,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111011"/>
                  </a:ext>
                </a:extLst>
              </a:tr>
            </a:tbl>
          </a:graphicData>
        </a:graphic>
      </p:graphicFrame>
      <p:grpSp>
        <p:nvGrpSpPr>
          <p:cNvPr id="8" name="Group 488"/>
          <p:cNvGrpSpPr/>
          <p:nvPr/>
        </p:nvGrpSpPr>
        <p:grpSpPr>
          <a:xfrm>
            <a:off x="203058" y="889956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133"/>
          <p:cNvSpPr>
            <a:spLocks noChangeArrowheads="1"/>
          </p:cNvSpPr>
          <p:nvPr/>
        </p:nvSpPr>
        <p:spPr bwMode="auto">
          <a:xfrm>
            <a:off x="1847850" y="2703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01838"/>
              </p:ext>
            </p:extLst>
          </p:nvPr>
        </p:nvGraphicFramePr>
        <p:xfrm>
          <a:off x="395146" y="3990021"/>
          <a:ext cx="11441255" cy="2110113"/>
        </p:xfrm>
        <a:graphic>
          <a:graphicData uri="http://schemas.openxmlformats.org/drawingml/2006/table">
            <a:tbl>
              <a:tblPr/>
              <a:tblGrid>
                <a:gridCol w="4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5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первого полугодия 2025года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достижения показателей эффективности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показателей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ожидается по итогам выполнения мероприятий в конце года.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Снижения износа основных средств,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5876"/>
                  </a:ext>
                </a:extLst>
              </a:tr>
              <a:tr h="46188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1969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Снижение аварийности,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14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0134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7" name="Слайд think-cell" r:id="rId33" imgW="594" imgH="595" progId="TCLayout.ActiveDocument.1">
                  <p:embed/>
                </p:oleObj>
              </mc:Choice>
              <mc:Fallback>
                <p:oleObj name="Слайд think-cell" r:id="rId33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03" y="115409"/>
            <a:ext cx="10178542" cy="704850"/>
          </a:xfrm>
        </p:spPr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об основных финансово - экономических показателях</a:t>
            </a:r>
            <a:r>
              <a:rPr lang="en-US" dirty="0" smtClean="0">
                <a:solidFill>
                  <a:srgbClr val="DB700F"/>
                </a:solidFill>
              </a:rPr>
              <a:t> </a:t>
            </a:r>
            <a:r>
              <a:rPr lang="ru-RU" dirty="0" smtClean="0">
                <a:solidFill>
                  <a:srgbClr val="DB700F"/>
                </a:solidFill>
              </a:rPr>
              <a:t>по </a:t>
            </a:r>
            <a:r>
              <a:rPr lang="ru-RU" dirty="0">
                <a:solidFill>
                  <a:srgbClr val="DB700F"/>
                </a:solidFill>
              </a:rPr>
              <a:t>услуге производство тепловой </a:t>
            </a:r>
            <a:r>
              <a:rPr lang="ru-RU" dirty="0" smtClean="0">
                <a:solidFill>
                  <a:srgbClr val="DB700F"/>
                </a:solidFill>
              </a:rPr>
              <a:t>энергии и </a:t>
            </a:r>
            <a:r>
              <a:rPr lang="ru-RU" dirty="0">
                <a:solidFill>
                  <a:srgbClr val="DB700F"/>
                </a:solidFill>
              </a:rPr>
              <a:t>об объемах предоставленных регулируемых услуг </a:t>
            </a:r>
            <a:r>
              <a:rPr lang="ru-RU" dirty="0" smtClean="0">
                <a:solidFill>
                  <a:srgbClr val="DB700F"/>
                </a:solidFill>
              </a:rPr>
              <a:t> </a:t>
            </a:r>
            <a:br>
              <a:rPr lang="ru-RU" dirty="0" smtClean="0">
                <a:solidFill>
                  <a:srgbClr val="DB700F"/>
                </a:solidFill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6659000"/>
              </p:ext>
            </p:extLst>
          </p:nvPr>
        </p:nvGraphicFramePr>
        <p:xfrm>
          <a:off x="539750" y="2359025"/>
          <a:ext cx="2643188" cy="243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62" name="Прямоугольник 61"/>
          <p:cNvSpPr/>
          <p:nvPr>
            <p:custDataLst>
              <p:tags r:id="rId4"/>
            </p:custDataLst>
          </p:nvPr>
        </p:nvSpPr>
        <p:spPr bwMode="auto">
          <a:xfrm>
            <a:off x="1379538" y="4629151"/>
            <a:ext cx="373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1C2339-F842-4C28-B446-DD5D2089B96F}" type="datetime'Д''''о''ход'','''' млн''.'' ''т''''''''''е''''''''н''г''''е '">
              <a:rPr lang="ru-RU" altLang="en-US" sz="900" smtClean="0">
                <a:solidFill>
                  <a:schemeClr val="tx1"/>
                </a:solidFill>
              </a:rPr>
              <a:pPr/>
              <a:t>Доход, млн. тенге 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>
            <p:custDataLst>
              <p:tags r:id="rId5"/>
            </p:custDataLst>
          </p:nvPr>
        </p:nvSpPr>
        <p:spPr bwMode="auto">
          <a:xfrm>
            <a:off x="1871663" y="4629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B0F414-B618-4048-B95F-AE22BAA411A8}" type="datetime'зат''рат''''ы'', м''''''''л''''н''''''''.'''' ''т''е''нге'">
              <a:rPr lang="ru-RU" altLang="en-US" sz="900" smtClean="0">
                <a:solidFill>
                  <a:schemeClr val="tx1"/>
                </a:solidFill>
              </a:rPr>
              <a:pPr/>
              <a:t>затраты,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2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75933026"/>
              </p:ext>
            </p:extLst>
          </p:nvPr>
        </p:nvGraphicFramePr>
        <p:xfrm>
          <a:off x="-577850" y="1927225"/>
          <a:ext cx="2801938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1" name="Прямоугольник 10"/>
          <p:cNvSpPr/>
          <p:nvPr>
            <p:custDataLst>
              <p:tags r:id="rId7"/>
            </p:custDataLst>
          </p:nvPr>
        </p:nvSpPr>
        <p:spPr bwMode="gray">
          <a:xfrm>
            <a:off x="711200" y="4527551"/>
            <a:ext cx="222250" cy="1238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946AC03-4377-4648-BEB6-11394905CB61}" type="datetime'''''''''''''''''3''''''1''''''''''3'''''''''">
              <a:rPr lang="ru-RU" altLang="en-US" sz="900" smtClean="0">
                <a:solidFill>
                  <a:schemeClr val="bg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313</a:t>
            </a:fld>
            <a:endParaRPr lang="ru-RU" sz="9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8"/>
            </p:custDataLst>
          </p:nvPr>
        </p:nvSpPr>
        <p:spPr bwMode="auto">
          <a:xfrm>
            <a:off x="457200" y="4689475"/>
            <a:ext cx="731838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B9FA04-D5C2-4B3D-8964-EAEF94709E6D}" type="datetime'''об''''ъем ''''о''казыва''е''мых'''' ''усл''уг'','' Гка''''л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объем оказываемых услуг, 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>
            <p:custDataLst>
              <p:tags r:id="rId9"/>
            </p:custDataLst>
          </p:nvPr>
        </p:nvSpPr>
        <p:spPr bwMode="gray">
          <a:xfrm>
            <a:off x="600075" y="1982789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3B1E109-460A-4D63-9C19-AE0FF5CD515D}" type="datetime'''''''''''3''''''''5''0 ''''''''''''''37''''1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350 371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44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89465578"/>
              </p:ext>
            </p:extLst>
          </p:nvPr>
        </p:nvGraphicFramePr>
        <p:xfrm>
          <a:off x="2035175" y="3232150"/>
          <a:ext cx="2960688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82" name="Прямоугольник 81"/>
          <p:cNvSpPr/>
          <p:nvPr>
            <p:custDataLst>
              <p:tags r:id="rId11"/>
            </p:custDataLst>
          </p:nvPr>
        </p:nvSpPr>
        <p:spPr bwMode="auto">
          <a:xfrm>
            <a:off x="3094038" y="4629150"/>
            <a:ext cx="84296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D6B086-B519-41DE-B9B3-A7ED7A4F8509}" type="datetime'''''се''бе''ст''''''''о''имо''ст''''ь, ''те''''нг''е/Гка''л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себестоимость, тенге/Гкал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41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41408464"/>
              </p:ext>
            </p:extLst>
          </p:nvPr>
        </p:nvGraphicFramePr>
        <p:xfrm>
          <a:off x="1897063" y="3119438"/>
          <a:ext cx="1849437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78" name="Прямоугольник 77"/>
          <p:cNvSpPr/>
          <p:nvPr>
            <p:custDataLst>
              <p:tags r:id="rId13"/>
            </p:custDataLst>
          </p:nvPr>
        </p:nvSpPr>
        <p:spPr bwMode="auto">
          <a:xfrm>
            <a:off x="2535238" y="4629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1D3699A-0920-4D58-BBCF-0B1F4397E4AB}" type="datetime'у''б''ы''т''''''о''''''''''к,'''' ''''м''''лн''''. т''ен''г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убыток,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119"/>
          <p:cNvSpPr/>
          <p:nvPr/>
        </p:nvSpPr>
        <p:spPr>
          <a:xfrm>
            <a:off x="-1587" y="5836869"/>
            <a:ext cx="12192000" cy="462331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Действующий тариф </a:t>
            </a:r>
            <a:r>
              <a:rPr lang="ru-RU" dirty="0"/>
              <a:t>не </a:t>
            </a:r>
            <a:r>
              <a:rPr lang="ru-RU" dirty="0" smtClean="0"/>
              <a:t>компенсирует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632817" y="760502"/>
            <a:ext cx="1534191" cy="2358935"/>
          </a:xfrm>
          <a:prstGeom prst="rect">
            <a:avLst/>
          </a:prstGeom>
        </p:spPr>
      </p:pic>
      <p:sp>
        <p:nvSpPr>
          <p:cNvPr id="29" name="Freeform 140"/>
          <p:cNvSpPr/>
          <p:nvPr/>
        </p:nvSpPr>
        <p:spPr>
          <a:xfrm>
            <a:off x="323203" y="1340213"/>
            <a:ext cx="5723586" cy="3838212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chemeClr val="accent1"/>
                </a:solidFill>
              </a:rPr>
              <a:t>Основные финансово-экономические показатели за  первое полугодие 2025 года </a:t>
            </a:r>
            <a:endParaRPr lang="da-DK" sz="1400" dirty="0">
              <a:solidFill>
                <a:schemeClr val="accent1"/>
              </a:solidFill>
            </a:endParaRPr>
          </a:p>
        </p:txBody>
      </p:sp>
      <p:sp>
        <p:nvSpPr>
          <p:cNvPr id="30" name="Freeform 140"/>
          <p:cNvSpPr/>
          <p:nvPr/>
        </p:nvSpPr>
        <p:spPr>
          <a:xfrm>
            <a:off x="6320735" y="1340213"/>
            <a:ext cx="4948156" cy="3838212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Объемы </a:t>
            </a:r>
            <a:r>
              <a:rPr lang="ru-RU" sz="1200" dirty="0">
                <a:solidFill>
                  <a:schemeClr val="accent1"/>
                </a:solidFill>
              </a:rPr>
              <a:t>предоставленных регулируемых </a:t>
            </a:r>
            <a:r>
              <a:rPr lang="ru-RU" sz="1200" dirty="0" smtClean="0">
                <a:solidFill>
                  <a:schemeClr val="accent1"/>
                </a:solidFill>
              </a:rPr>
              <a:t>услуг за первое полугодие  2025 года , Гкал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51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72647764"/>
              </p:ext>
            </p:extLst>
          </p:nvPr>
        </p:nvGraphicFramePr>
        <p:xfrm>
          <a:off x="2862263" y="3302000"/>
          <a:ext cx="2643187" cy="1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8" name="Прямоугольник 7"/>
          <p:cNvSpPr/>
          <p:nvPr>
            <p:custDataLst>
              <p:tags r:id="rId15"/>
            </p:custDataLst>
          </p:nvPr>
        </p:nvSpPr>
        <p:spPr bwMode="auto">
          <a:xfrm>
            <a:off x="3954463" y="4629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9D61469-E4A0-4137-AEBD-E14F13D5A32C}" type="datetime'''''с ''''''''''''''''''01''''''.''''''0''''''1.''''25''''''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с 01.01.25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>
            <p:custDataLst>
              <p:tags r:id="rId16"/>
            </p:custDataLst>
          </p:nvPr>
        </p:nvSpPr>
        <p:spPr bwMode="auto">
          <a:xfrm>
            <a:off x="369888" y="5314950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>
            <p:custDataLst>
              <p:tags r:id="rId17"/>
            </p:custDataLst>
          </p:nvPr>
        </p:nvSpPr>
        <p:spPr bwMode="auto">
          <a:xfrm>
            <a:off x="369888" y="550227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>
            <p:custDataLst>
              <p:tags r:id="rId18"/>
            </p:custDataLst>
          </p:nvPr>
        </p:nvSpPr>
        <p:spPr bwMode="auto">
          <a:xfrm>
            <a:off x="581025" y="5311775"/>
            <a:ext cx="34448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E4C839-6C0A-4097-AA02-C753E48430FD}" type="datetime'''''''''в'''' ''''''п''''''''''а''''р''''''е''''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в паре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19"/>
            </p:custDataLst>
          </p:nvPr>
        </p:nvSpPr>
        <p:spPr bwMode="auto">
          <a:xfrm>
            <a:off x="581025" y="5499100"/>
            <a:ext cx="7953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5C3E680-292E-47F6-98E4-D6D3EC1F0177}" type="datetime'в'''''' ''''''г''ор''я''''че''''й'''''' ''''''во''д''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в горячей воде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20"/>
            </p:custDataLst>
          </p:nvPr>
        </p:nvSpPr>
        <p:spPr bwMode="auto">
          <a:xfrm>
            <a:off x="4025899" y="5292725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>
            <p:custDataLst>
              <p:tags r:id="rId21"/>
            </p:custDataLst>
          </p:nvPr>
        </p:nvSpPr>
        <p:spPr bwMode="auto">
          <a:xfrm>
            <a:off x="4237038" y="5289550"/>
            <a:ext cx="9588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8411449-4FBC-4C19-B5ED-946697F5A07F}" type="datetime'т''''ари''ф'''''', т''е''''нге''''''/Г''''''''''к''а''''''''л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тариф, 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55" name="Chart 3"/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507566098"/>
              </p:ext>
            </p:extLst>
          </p:nvPr>
        </p:nvGraphicFramePr>
        <p:xfrm>
          <a:off x="6561138" y="1836738"/>
          <a:ext cx="2906712" cy="30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6" name="Прямоугольник 15"/>
          <p:cNvSpPr/>
          <p:nvPr>
            <p:custDataLst>
              <p:tags r:id="rId23"/>
            </p:custDataLst>
          </p:nvPr>
        </p:nvSpPr>
        <p:spPr bwMode="gray">
          <a:xfrm>
            <a:off x="8948738" y="4492626"/>
            <a:ext cx="22225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EC2ADBB-718E-4701-A34F-D81E092B7043}" type="datetime'3''''1''''''''''''''''''''3''''''''''''''''''''''''''''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313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24"/>
            </p:custDataLst>
          </p:nvPr>
        </p:nvSpPr>
        <p:spPr bwMode="auto">
          <a:xfrm>
            <a:off x="6884988" y="4681538"/>
            <a:ext cx="8874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2A31CD2-E908-4862-9D70-72C639560409}" type="datetime'учте''''н''''''о в ''т''ари''''ф''''но''''й см''ет''''е''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учтено в тарифной смете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25"/>
            </p:custDataLst>
          </p:nvPr>
        </p:nvSpPr>
        <p:spPr bwMode="auto">
          <a:xfrm>
            <a:off x="8123238" y="4681539"/>
            <a:ext cx="11525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FCD4E8-763A-4ABC-89FA-FC5DD0696B0D}" type="datetime'ф''а''к''т ''6'' ''''м''''е''с 2025'' го''''''д''а''''''''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факт 6 мес 2025 года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>
            <p:custDataLst>
              <p:tags r:id="rId26"/>
            </p:custDataLst>
          </p:nvPr>
        </p:nvSpPr>
        <p:spPr bwMode="auto">
          <a:xfrm>
            <a:off x="9431338" y="346392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>
            <p:custDataLst>
              <p:tags r:id="rId27"/>
            </p:custDataLst>
          </p:nvPr>
        </p:nvSpPr>
        <p:spPr bwMode="auto">
          <a:xfrm>
            <a:off x="9431338" y="3651250"/>
            <a:ext cx="160338" cy="120650"/>
          </a:xfrm>
          <a:prstGeom prst="rect">
            <a:avLst/>
          </a:prstGeom>
          <a:solidFill>
            <a:srgbClr val="96969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>
            <p:custDataLst>
              <p:tags r:id="rId28"/>
            </p:custDataLst>
          </p:nvPr>
        </p:nvSpPr>
        <p:spPr bwMode="auto">
          <a:xfrm>
            <a:off x="9431338" y="3838575"/>
            <a:ext cx="160338" cy="120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>
            <p:custDataLst>
              <p:tags r:id="rId29"/>
            </p:custDataLst>
          </p:nvPr>
        </p:nvSpPr>
        <p:spPr bwMode="auto">
          <a:xfrm>
            <a:off x="9642475" y="3460750"/>
            <a:ext cx="2022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E32B484-303D-46B0-A987-DDFD7C84FE07}" type="datetime'''в''с''ег''о о''бъ''ем ока''з''ывае''мых ''''услуг, в'' т.ч'">
              <a:rPr lang="ru-RU" altLang="en-US" sz="900" smtClean="0">
                <a:solidFill>
                  <a:schemeClr val="tx1"/>
                </a:solidFill>
              </a:rPr>
              <a:pPr/>
              <a:t>всего объем оказываемых услуг, в т.ч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>
            <p:custDataLst>
              <p:tags r:id="rId30"/>
            </p:custDataLst>
          </p:nvPr>
        </p:nvSpPr>
        <p:spPr bwMode="auto">
          <a:xfrm>
            <a:off x="9642475" y="3648075"/>
            <a:ext cx="23399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48B13EA-0E6E-4ABF-82A7-4F67D93E7BC5}" type="datetime'''''''Г''КП «''Куатж''ы''луорталык''-3» (в горя''чей вод''е)'">
              <a:rPr lang="ru-RU" altLang="en-US" sz="900" smtClean="0">
                <a:solidFill>
                  <a:schemeClr val="tx1"/>
                </a:solidFill>
              </a:rPr>
              <a:pPr/>
              <a:t>ГКП «Куатжылуорталык-3» (в горячей воде)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>
            <p:custDataLst>
              <p:tags r:id="rId31"/>
            </p:custDataLst>
          </p:nvPr>
        </p:nvSpPr>
        <p:spPr bwMode="auto">
          <a:xfrm>
            <a:off x="9642476" y="3835400"/>
            <a:ext cx="13620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8BE9C4B-F9F7-4C78-844B-4DC17FEBE07D}" type="datetime'''И''''П'' «Берда''л''ие''''в''''» ''''(''в ''''''п''аре)'">
              <a:rPr lang="ru-RU" altLang="en-US" sz="900" smtClean="0">
                <a:solidFill>
                  <a:schemeClr val="tx1"/>
                </a:solidFill>
              </a:rPr>
              <a:pPr/>
              <a:t>ИП «Бердалиев» (в паре)</a:t>
            </a:fld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154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10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z="2000" dirty="0"/>
              <a:t>Информация о проводимой работе с потребителями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регулируемых услуг и качестве предоставляемых услуг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«3-Энергоорталык»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7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19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0" name="Rounded Rectangle 526"/>
          <p:cNvSpPr/>
          <p:nvPr/>
        </p:nvSpPr>
        <p:spPr bwMode="gray">
          <a:xfrm>
            <a:off x="7213829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310" y="6321425"/>
            <a:ext cx="10862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2025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4311" y="5377626"/>
            <a:ext cx="11043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Отопительный период </a:t>
            </a:r>
            <a:r>
              <a:rPr lang="ru-RU" sz="1400" dirty="0" smtClean="0"/>
              <a:t> 2024-2025 </a:t>
            </a:r>
            <a:r>
              <a:rPr lang="ru-RU" sz="1400" dirty="0" err="1" smtClean="0"/>
              <a:t>гг</a:t>
            </a:r>
            <a:r>
              <a:rPr lang="ru-RU" sz="1400" dirty="0" smtClean="0"/>
              <a:t> прошел </a:t>
            </a:r>
            <a:r>
              <a:rPr lang="ru-RU" sz="1400" dirty="0"/>
              <a:t>без технологических нарушений и отказов оборудования и сбоев в системе теплоснабжения. В течение отопительного периода гидравлические параметры теплоносителя в тепловых магистралях соответствовали расчетным значениям, температура сетевой воды центрального теплоснабжения соответствовала температурному графику.</a:t>
            </a:r>
          </a:p>
        </p:txBody>
      </p:sp>
      <p:sp>
        <p:nvSpPr>
          <p:cNvPr id="23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"/>
          <p:cNvSpPr/>
          <p:nvPr>
            <p:custDataLst>
              <p:tags r:id="rId3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5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0" name="Rounded Rectangle 526"/>
          <p:cNvSpPr/>
          <p:nvPr/>
        </p:nvSpPr>
        <p:spPr bwMode="gray">
          <a:xfrm>
            <a:off x="9390292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информации.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5" name="Group 488"/>
          <p:cNvGrpSpPr/>
          <p:nvPr/>
        </p:nvGrpSpPr>
        <p:grpSpPr>
          <a:xfrm>
            <a:off x="317500" y="2891415"/>
            <a:ext cx="371475" cy="371475"/>
            <a:chOff x="-2103438" y="3878264"/>
            <a:chExt cx="371475" cy="371475"/>
          </a:xfrm>
        </p:grpSpPr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GyNTJZAaNcmDK0E4Qd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ENImmmCzhSLfYWEE6H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ap1JJi3XaP8vFSKgFd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vv33cwU_IcYxLytIno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CmRnaLkYpoUOw6DBsV4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V2mekCGarIcDgkaIM.3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xPK3p_YQiBcJSGBKdb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AnfILiH.bz5oFNUfY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zw.of2R2OZ6ftF9nTFN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LmuAF3rqpspaU8E94W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Y3jLPSTCd0Sr_2yXNG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hwwk2TJ0oxnfxHdjOX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8oi2ZTE_9fDz3iy1DC_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UCpDHWv4l5K_CBhmF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Ae2NuNdwv06HqPDNh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XSLoqzZyQsST4UVt_Tb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zFK.RDFX_d0eYL2yzx.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YAeFBPYPN9CzsN7Yio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BsgLvhaDXC_G6ouMs5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lVeaIWaANYFccCKa9S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ZEBI5nN0qdPVdrd84Ln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2JRroKKY6CRSAoRC9wL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9BF1AL0_qJLtAdixoKC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sgjcxM3O6stogufAau3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mSguOT.CJeRSNyEUsgG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bfA2fTUpPXlMXYm0S5E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hcyUzsKqBaonVEJfpL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UDZEPLVpMf49sEPp2xM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f_BpFkV2ssqYewisYp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hYkHOTQiqHneYS6tWG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2Xthqx_iW54wpULRkm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E5A532-DC4D-4079-9E31-89E1596CB80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1782C3F-0F27-418F-915F-C8B694137E4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E5EF3A-C15E-46B0-A7D7-512D729555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890416-D95C-43B0-AC60-C88971DEA5B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0DED1A89-D55A-4450-B969-44C1588A0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36268</TotalTime>
  <Words>2554</Words>
  <Application>Microsoft Office PowerPoint</Application>
  <PresentationFormat>Широкоэкранный</PresentationFormat>
  <Paragraphs>746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</vt:lpstr>
      <vt:lpstr>Open Sans</vt:lpstr>
      <vt:lpstr>Times New Roman</vt:lpstr>
      <vt:lpstr>Wingdings</vt:lpstr>
      <vt:lpstr>ERG</vt:lpstr>
      <vt:lpstr>Слайд think-cell</vt:lpstr>
      <vt:lpstr>Презентация PowerPoint</vt:lpstr>
      <vt:lpstr>Общие сведения </vt:lpstr>
      <vt:lpstr>Информация об исполнении утвержденной инвестиционной программы  АО «3-Энергоорталык» по итогам 1 полугодия 2025 года 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(1 из 3)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(2 из 3)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(3 из 3)</vt:lpstr>
      <vt:lpstr>Информация о соблюдении показателей качества и надежности регулируемых услуг и достижении показателей эффективности деятельности по итогам 1 полугодия 2025года </vt:lpstr>
      <vt:lpstr>Информация об основных финансово - экономических показателях по услуге производство тепловой энергии и об объемах предоставленных регулируемых услуг   </vt:lpstr>
      <vt:lpstr>Информация о проводимой работе с потребителями  регулируемых услуг и качестве предоставляемых услуг</vt:lpstr>
      <vt:lpstr>Информация о качестве предоставляемых регулируемых услуг</vt:lpstr>
      <vt:lpstr>Информация о перспективах деятельности (планы развития), в том числе возможных изменениях тарифов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Anna Martynenko</cp:lastModifiedBy>
  <cp:revision>1372</cp:revision>
  <cp:lastPrinted>2023-07-12T13:21:41Z</cp:lastPrinted>
  <dcterms:created xsi:type="dcterms:W3CDTF">2017-11-25T12:09:27Z</dcterms:created>
  <dcterms:modified xsi:type="dcterms:W3CDTF">2025-07-11T07:07:07Z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